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257" r:id="rId3"/>
    <p:sldId id="268" r:id="rId4"/>
    <p:sldId id="264" r:id="rId5"/>
    <p:sldId id="259" r:id="rId6"/>
    <p:sldId id="265" r:id="rId7"/>
    <p:sldId id="260" r:id="rId8"/>
    <p:sldId id="261" r:id="rId9"/>
    <p:sldId id="262" r:id="rId10"/>
    <p:sldId id="263" r:id="rId11"/>
    <p:sldId id="266" r:id="rId12"/>
    <p:sldId id="267"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4" d="100"/>
          <a:sy n="124" d="100"/>
        </p:scale>
        <p:origin x="365"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C63666-B6EF-412B-9464-2D4E36757814}" type="datetimeFigureOut">
              <a:rPr lang="en-GB" smtClean="0"/>
              <a:t>20/06/2026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5C5B9D-9FBA-41CE-BCFC-B3A1C42E64AB}" type="slidenum">
              <a:rPr lang="en-GB" smtClean="0"/>
              <a:t>‹#›</a:t>
            </a:fld>
            <a:endParaRPr lang="en-GB"/>
          </a:p>
        </p:txBody>
      </p:sp>
    </p:spTree>
    <p:extLst>
      <p:ext uri="{BB962C8B-B14F-4D97-AF65-F5344CB8AC3E}">
        <p14:creationId xmlns:p14="http://schemas.microsoft.com/office/powerpoint/2010/main" val="2778204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883AC-6180-87DC-547A-F1308CEC73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BF51C70-DBFF-A4AF-81AB-2B1E93CC7D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3F8C20F-4763-AEBE-F5D0-B262D1BF6BFC}"/>
              </a:ext>
            </a:extLst>
          </p:cNvPr>
          <p:cNvSpPr>
            <a:spLocks noGrp="1"/>
          </p:cNvSpPr>
          <p:nvPr>
            <p:ph type="dt" sz="half" idx="10"/>
          </p:nvPr>
        </p:nvSpPr>
        <p:spPr/>
        <p:txBody>
          <a:bodyPr/>
          <a:lstStyle/>
          <a:p>
            <a:fld id="{DB5A9599-B837-4653-9869-BFA18D224D5C}" type="datetime1">
              <a:rPr lang="en-GB" smtClean="0"/>
              <a:t>20/06/2026</a:t>
            </a:fld>
            <a:endParaRPr lang="en-GB"/>
          </a:p>
        </p:txBody>
      </p:sp>
      <p:sp>
        <p:nvSpPr>
          <p:cNvPr id="5" name="Footer Placeholder 4">
            <a:extLst>
              <a:ext uri="{FF2B5EF4-FFF2-40B4-BE49-F238E27FC236}">
                <a16:creationId xmlns:a16="http://schemas.microsoft.com/office/drawing/2014/main" id="{83EDAB52-63F5-BF44-C1E3-A514F2B4A8EE}"/>
              </a:ext>
            </a:extLst>
          </p:cNvPr>
          <p:cNvSpPr>
            <a:spLocks noGrp="1"/>
          </p:cNvSpPr>
          <p:nvPr>
            <p:ph type="ftr" sz="quarter" idx="11"/>
          </p:nvPr>
        </p:nvSpPr>
        <p:spPr/>
        <p:txBody>
          <a:bodyPr/>
          <a:lstStyle/>
          <a:p>
            <a:r>
              <a:rPr lang="en-GB"/>
              <a:t>Colvend &amp; Southwick Community Council</a:t>
            </a:r>
          </a:p>
        </p:txBody>
      </p:sp>
      <p:sp>
        <p:nvSpPr>
          <p:cNvPr id="6" name="Slide Number Placeholder 5">
            <a:extLst>
              <a:ext uri="{FF2B5EF4-FFF2-40B4-BE49-F238E27FC236}">
                <a16:creationId xmlns:a16="http://schemas.microsoft.com/office/drawing/2014/main" id="{BD0C4E03-34E9-A78D-D74F-2A5CCA3332D6}"/>
              </a:ext>
            </a:extLst>
          </p:cNvPr>
          <p:cNvSpPr>
            <a:spLocks noGrp="1"/>
          </p:cNvSpPr>
          <p:nvPr>
            <p:ph type="sldNum" sz="quarter" idx="12"/>
          </p:nvPr>
        </p:nvSpPr>
        <p:spPr/>
        <p:txBody>
          <a:bodyPr/>
          <a:lstStyle/>
          <a:p>
            <a:fld id="{DB3B867F-5198-4FE7-95E7-571964A14DBE}" type="slidenum">
              <a:rPr lang="en-GB" smtClean="0"/>
              <a:t>‹#›</a:t>
            </a:fld>
            <a:endParaRPr lang="en-GB"/>
          </a:p>
        </p:txBody>
      </p:sp>
    </p:spTree>
    <p:extLst>
      <p:ext uri="{BB962C8B-B14F-4D97-AF65-F5344CB8AC3E}">
        <p14:creationId xmlns:p14="http://schemas.microsoft.com/office/powerpoint/2010/main" val="581483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B6D12-4225-9A28-30A9-3C23E34EDFA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3049D5-D0A7-0E8C-3A1C-1075EC7173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1A2508-EA36-BFC3-62C1-ECC9F466E8C6}"/>
              </a:ext>
            </a:extLst>
          </p:cNvPr>
          <p:cNvSpPr>
            <a:spLocks noGrp="1"/>
          </p:cNvSpPr>
          <p:nvPr>
            <p:ph type="dt" sz="half" idx="10"/>
          </p:nvPr>
        </p:nvSpPr>
        <p:spPr/>
        <p:txBody>
          <a:bodyPr/>
          <a:lstStyle/>
          <a:p>
            <a:fld id="{51740DEC-E60C-4B71-B422-A72E34C71579}" type="datetime1">
              <a:rPr lang="en-GB" smtClean="0"/>
              <a:t>20/06/2026</a:t>
            </a:fld>
            <a:endParaRPr lang="en-GB"/>
          </a:p>
        </p:txBody>
      </p:sp>
      <p:sp>
        <p:nvSpPr>
          <p:cNvPr id="5" name="Footer Placeholder 4">
            <a:extLst>
              <a:ext uri="{FF2B5EF4-FFF2-40B4-BE49-F238E27FC236}">
                <a16:creationId xmlns:a16="http://schemas.microsoft.com/office/drawing/2014/main" id="{BF88D204-C15A-ED48-264A-55709FE1CD10}"/>
              </a:ext>
            </a:extLst>
          </p:cNvPr>
          <p:cNvSpPr>
            <a:spLocks noGrp="1"/>
          </p:cNvSpPr>
          <p:nvPr>
            <p:ph type="ftr" sz="quarter" idx="11"/>
          </p:nvPr>
        </p:nvSpPr>
        <p:spPr/>
        <p:txBody>
          <a:bodyPr/>
          <a:lstStyle/>
          <a:p>
            <a:r>
              <a:rPr lang="en-GB"/>
              <a:t>Colvend &amp; Southwick Community Council</a:t>
            </a:r>
          </a:p>
        </p:txBody>
      </p:sp>
      <p:sp>
        <p:nvSpPr>
          <p:cNvPr id="6" name="Slide Number Placeholder 5">
            <a:extLst>
              <a:ext uri="{FF2B5EF4-FFF2-40B4-BE49-F238E27FC236}">
                <a16:creationId xmlns:a16="http://schemas.microsoft.com/office/drawing/2014/main" id="{D9A08DAF-19C6-E775-A5AE-069BBDEA8EE0}"/>
              </a:ext>
            </a:extLst>
          </p:cNvPr>
          <p:cNvSpPr>
            <a:spLocks noGrp="1"/>
          </p:cNvSpPr>
          <p:nvPr>
            <p:ph type="sldNum" sz="quarter" idx="12"/>
          </p:nvPr>
        </p:nvSpPr>
        <p:spPr/>
        <p:txBody>
          <a:bodyPr/>
          <a:lstStyle/>
          <a:p>
            <a:fld id="{DB3B867F-5198-4FE7-95E7-571964A14DBE}" type="slidenum">
              <a:rPr lang="en-GB" smtClean="0"/>
              <a:t>‹#›</a:t>
            </a:fld>
            <a:endParaRPr lang="en-GB"/>
          </a:p>
        </p:txBody>
      </p:sp>
    </p:spTree>
    <p:extLst>
      <p:ext uri="{BB962C8B-B14F-4D97-AF65-F5344CB8AC3E}">
        <p14:creationId xmlns:p14="http://schemas.microsoft.com/office/powerpoint/2010/main" val="3764492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766ED5-4824-ED8B-7BE8-BB5915581F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F5C553D-E22A-8B4F-F8A4-512A526886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73DCA2-09D5-5B9E-D708-21CB79690B43}"/>
              </a:ext>
            </a:extLst>
          </p:cNvPr>
          <p:cNvSpPr>
            <a:spLocks noGrp="1"/>
          </p:cNvSpPr>
          <p:nvPr>
            <p:ph type="dt" sz="half" idx="10"/>
          </p:nvPr>
        </p:nvSpPr>
        <p:spPr/>
        <p:txBody>
          <a:bodyPr/>
          <a:lstStyle/>
          <a:p>
            <a:fld id="{5C6A53DF-5CA3-4C1F-AF98-2FDEFBEC1B64}" type="datetime1">
              <a:rPr lang="en-GB" smtClean="0"/>
              <a:t>20/06/2026</a:t>
            </a:fld>
            <a:endParaRPr lang="en-GB"/>
          </a:p>
        </p:txBody>
      </p:sp>
      <p:sp>
        <p:nvSpPr>
          <p:cNvPr id="5" name="Footer Placeholder 4">
            <a:extLst>
              <a:ext uri="{FF2B5EF4-FFF2-40B4-BE49-F238E27FC236}">
                <a16:creationId xmlns:a16="http://schemas.microsoft.com/office/drawing/2014/main" id="{6DA10A14-2EEF-D760-AB3E-11558661BC63}"/>
              </a:ext>
            </a:extLst>
          </p:cNvPr>
          <p:cNvSpPr>
            <a:spLocks noGrp="1"/>
          </p:cNvSpPr>
          <p:nvPr>
            <p:ph type="ftr" sz="quarter" idx="11"/>
          </p:nvPr>
        </p:nvSpPr>
        <p:spPr/>
        <p:txBody>
          <a:bodyPr/>
          <a:lstStyle/>
          <a:p>
            <a:r>
              <a:rPr lang="en-GB"/>
              <a:t>Colvend &amp; Southwick Community Council</a:t>
            </a:r>
          </a:p>
        </p:txBody>
      </p:sp>
      <p:sp>
        <p:nvSpPr>
          <p:cNvPr id="6" name="Slide Number Placeholder 5">
            <a:extLst>
              <a:ext uri="{FF2B5EF4-FFF2-40B4-BE49-F238E27FC236}">
                <a16:creationId xmlns:a16="http://schemas.microsoft.com/office/drawing/2014/main" id="{1DDE6022-18E7-0010-012A-B8569EFCFAA5}"/>
              </a:ext>
            </a:extLst>
          </p:cNvPr>
          <p:cNvSpPr>
            <a:spLocks noGrp="1"/>
          </p:cNvSpPr>
          <p:nvPr>
            <p:ph type="sldNum" sz="quarter" idx="12"/>
          </p:nvPr>
        </p:nvSpPr>
        <p:spPr/>
        <p:txBody>
          <a:bodyPr/>
          <a:lstStyle/>
          <a:p>
            <a:fld id="{DB3B867F-5198-4FE7-95E7-571964A14DBE}" type="slidenum">
              <a:rPr lang="en-GB" smtClean="0"/>
              <a:t>‹#›</a:t>
            </a:fld>
            <a:endParaRPr lang="en-GB"/>
          </a:p>
        </p:txBody>
      </p:sp>
    </p:spTree>
    <p:extLst>
      <p:ext uri="{BB962C8B-B14F-4D97-AF65-F5344CB8AC3E}">
        <p14:creationId xmlns:p14="http://schemas.microsoft.com/office/powerpoint/2010/main" val="2437496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7A673-FD06-5DF3-8B7B-5F9DCF45A9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3587AA-BFC6-B4B9-BDE9-5A572FE694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E659F1-4FF8-CB7C-8157-7E786E9DAB08}"/>
              </a:ext>
            </a:extLst>
          </p:cNvPr>
          <p:cNvSpPr>
            <a:spLocks noGrp="1"/>
          </p:cNvSpPr>
          <p:nvPr>
            <p:ph type="dt" sz="half" idx="10"/>
          </p:nvPr>
        </p:nvSpPr>
        <p:spPr/>
        <p:txBody>
          <a:bodyPr/>
          <a:lstStyle/>
          <a:p>
            <a:fld id="{9BC9B26B-5795-4D17-ABDE-925EFE5E80C9}" type="datetime1">
              <a:rPr lang="en-GB" smtClean="0"/>
              <a:t>20/06/2026</a:t>
            </a:fld>
            <a:endParaRPr lang="en-GB"/>
          </a:p>
        </p:txBody>
      </p:sp>
      <p:sp>
        <p:nvSpPr>
          <p:cNvPr id="5" name="Footer Placeholder 4">
            <a:extLst>
              <a:ext uri="{FF2B5EF4-FFF2-40B4-BE49-F238E27FC236}">
                <a16:creationId xmlns:a16="http://schemas.microsoft.com/office/drawing/2014/main" id="{0000B8C2-9B77-E8E0-E572-E0D7193132AF}"/>
              </a:ext>
            </a:extLst>
          </p:cNvPr>
          <p:cNvSpPr>
            <a:spLocks noGrp="1"/>
          </p:cNvSpPr>
          <p:nvPr>
            <p:ph type="ftr" sz="quarter" idx="11"/>
          </p:nvPr>
        </p:nvSpPr>
        <p:spPr/>
        <p:txBody>
          <a:bodyPr/>
          <a:lstStyle/>
          <a:p>
            <a:r>
              <a:rPr lang="en-GB"/>
              <a:t>Colvend &amp; Southwick Community Council</a:t>
            </a:r>
          </a:p>
        </p:txBody>
      </p:sp>
      <p:sp>
        <p:nvSpPr>
          <p:cNvPr id="6" name="Slide Number Placeholder 5">
            <a:extLst>
              <a:ext uri="{FF2B5EF4-FFF2-40B4-BE49-F238E27FC236}">
                <a16:creationId xmlns:a16="http://schemas.microsoft.com/office/drawing/2014/main" id="{3A914339-D4AF-678B-B0EA-F2E9BCBA67BE}"/>
              </a:ext>
            </a:extLst>
          </p:cNvPr>
          <p:cNvSpPr>
            <a:spLocks noGrp="1"/>
          </p:cNvSpPr>
          <p:nvPr>
            <p:ph type="sldNum" sz="quarter" idx="12"/>
          </p:nvPr>
        </p:nvSpPr>
        <p:spPr/>
        <p:txBody>
          <a:bodyPr/>
          <a:lstStyle/>
          <a:p>
            <a:fld id="{DB3B867F-5198-4FE7-95E7-571964A14DBE}" type="slidenum">
              <a:rPr lang="en-GB" smtClean="0"/>
              <a:t>‹#›</a:t>
            </a:fld>
            <a:endParaRPr lang="en-GB"/>
          </a:p>
        </p:txBody>
      </p:sp>
    </p:spTree>
    <p:extLst>
      <p:ext uri="{BB962C8B-B14F-4D97-AF65-F5344CB8AC3E}">
        <p14:creationId xmlns:p14="http://schemas.microsoft.com/office/powerpoint/2010/main" val="2469440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0E031-CA62-C33B-005C-D33818FF1B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A45B8EF-CC15-83A4-B471-9DB53B0278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9F3C7F-BFCA-DA2E-6CFC-896D7C425D2A}"/>
              </a:ext>
            </a:extLst>
          </p:cNvPr>
          <p:cNvSpPr>
            <a:spLocks noGrp="1"/>
          </p:cNvSpPr>
          <p:nvPr>
            <p:ph type="dt" sz="half" idx="10"/>
          </p:nvPr>
        </p:nvSpPr>
        <p:spPr/>
        <p:txBody>
          <a:bodyPr/>
          <a:lstStyle/>
          <a:p>
            <a:fld id="{ECAA29F9-671D-4B60-A820-8ACC60824D51}" type="datetime1">
              <a:rPr lang="en-GB" smtClean="0"/>
              <a:t>20/06/2026</a:t>
            </a:fld>
            <a:endParaRPr lang="en-GB"/>
          </a:p>
        </p:txBody>
      </p:sp>
      <p:sp>
        <p:nvSpPr>
          <p:cNvPr id="5" name="Footer Placeholder 4">
            <a:extLst>
              <a:ext uri="{FF2B5EF4-FFF2-40B4-BE49-F238E27FC236}">
                <a16:creationId xmlns:a16="http://schemas.microsoft.com/office/drawing/2014/main" id="{FEE6237D-694A-96C3-E457-366B0A12307C}"/>
              </a:ext>
            </a:extLst>
          </p:cNvPr>
          <p:cNvSpPr>
            <a:spLocks noGrp="1"/>
          </p:cNvSpPr>
          <p:nvPr>
            <p:ph type="ftr" sz="quarter" idx="11"/>
          </p:nvPr>
        </p:nvSpPr>
        <p:spPr/>
        <p:txBody>
          <a:bodyPr/>
          <a:lstStyle/>
          <a:p>
            <a:r>
              <a:rPr lang="en-GB"/>
              <a:t>Colvend &amp; Southwick Community Council</a:t>
            </a:r>
          </a:p>
        </p:txBody>
      </p:sp>
      <p:sp>
        <p:nvSpPr>
          <p:cNvPr id="6" name="Slide Number Placeholder 5">
            <a:extLst>
              <a:ext uri="{FF2B5EF4-FFF2-40B4-BE49-F238E27FC236}">
                <a16:creationId xmlns:a16="http://schemas.microsoft.com/office/drawing/2014/main" id="{04C41C40-86D2-291C-1434-77A9DD320975}"/>
              </a:ext>
            </a:extLst>
          </p:cNvPr>
          <p:cNvSpPr>
            <a:spLocks noGrp="1"/>
          </p:cNvSpPr>
          <p:nvPr>
            <p:ph type="sldNum" sz="quarter" idx="12"/>
          </p:nvPr>
        </p:nvSpPr>
        <p:spPr/>
        <p:txBody>
          <a:bodyPr/>
          <a:lstStyle/>
          <a:p>
            <a:fld id="{DB3B867F-5198-4FE7-95E7-571964A14DBE}" type="slidenum">
              <a:rPr lang="en-GB" smtClean="0"/>
              <a:t>‹#›</a:t>
            </a:fld>
            <a:endParaRPr lang="en-GB"/>
          </a:p>
        </p:txBody>
      </p:sp>
    </p:spTree>
    <p:extLst>
      <p:ext uri="{BB962C8B-B14F-4D97-AF65-F5344CB8AC3E}">
        <p14:creationId xmlns:p14="http://schemas.microsoft.com/office/powerpoint/2010/main" val="385953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342E3-FBD8-397B-DFF3-BD19A5838C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457006-61F1-5977-26F5-E973A62E81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85966B2-AA07-9F26-F68C-31E07C0910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93F666B-E860-C8E9-493B-827D09209CF3}"/>
              </a:ext>
            </a:extLst>
          </p:cNvPr>
          <p:cNvSpPr>
            <a:spLocks noGrp="1"/>
          </p:cNvSpPr>
          <p:nvPr>
            <p:ph type="dt" sz="half" idx="10"/>
          </p:nvPr>
        </p:nvSpPr>
        <p:spPr/>
        <p:txBody>
          <a:bodyPr/>
          <a:lstStyle/>
          <a:p>
            <a:fld id="{26C58229-ABD6-42FC-B286-76453C1289A5}" type="datetime1">
              <a:rPr lang="en-GB" smtClean="0"/>
              <a:t>20/06/2026</a:t>
            </a:fld>
            <a:endParaRPr lang="en-GB"/>
          </a:p>
        </p:txBody>
      </p:sp>
      <p:sp>
        <p:nvSpPr>
          <p:cNvPr id="6" name="Footer Placeholder 5">
            <a:extLst>
              <a:ext uri="{FF2B5EF4-FFF2-40B4-BE49-F238E27FC236}">
                <a16:creationId xmlns:a16="http://schemas.microsoft.com/office/drawing/2014/main" id="{47ACE253-4601-DC0B-1989-430793C1A66A}"/>
              </a:ext>
            </a:extLst>
          </p:cNvPr>
          <p:cNvSpPr>
            <a:spLocks noGrp="1"/>
          </p:cNvSpPr>
          <p:nvPr>
            <p:ph type="ftr" sz="quarter" idx="11"/>
          </p:nvPr>
        </p:nvSpPr>
        <p:spPr/>
        <p:txBody>
          <a:bodyPr/>
          <a:lstStyle/>
          <a:p>
            <a:r>
              <a:rPr lang="en-GB"/>
              <a:t>Colvend &amp; Southwick Community Council</a:t>
            </a:r>
          </a:p>
        </p:txBody>
      </p:sp>
      <p:sp>
        <p:nvSpPr>
          <p:cNvPr id="7" name="Slide Number Placeholder 6">
            <a:extLst>
              <a:ext uri="{FF2B5EF4-FFF2-40B4-BE49-F238E27FC236}">
                <a16:creationId xmlns:a16="http://schemas.microsoft.com/office/drawing/2014/main" id="{A8DAE082-2AB3-76DC-83E9-E8CF55289C9C}"/>
              </a:ext>
            </a:extLst>
          </p:cNvPr>
          <p:cNvSpPr>
            <a:spLocks noGrp="1"/>
          </p:cNvSpPr>
          <p:nvPr>
            <p:ph type="sldNum" sz="quarter" idx="12"/>
          </p:nvPr>
        </p:nvSpPr>
        <p:spPr/>
        <p:txBody>
          <a:bodyPr/>
          <a:lstStyle/>
          <a:p>
            <a:fld id="{DB3B867F-5198-4FE7-95E7-571964A14DBE}" type="slidenum">
              <a:rPr lang="en-GB" smtClean="0"/>
              <a:t>‹#›</a:t>
            </a:fld>
            <a:endParaRPr lang="en-GB"/>
          </a:p>
        </p:txBody>
      </p:sp>
    </p:spTree>
    <p:extLst>
      <p:ext uri="{BB962C8B-B14F-4D97-AF65-F5344CB8AC3E}">
        <p14:creationId xmlns:p14="http://schemas.microsoft.com/office/powerpoint/2010/main" val="3292987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0D20D-06EF-597F-329E-80F7631708C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2C394A-AC86-310B-4179-1CBBCE6E38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318467-37AC-A383-E3EA-D0799ED14B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68E8778-105C-E314-0EEA-D8E0BED355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7372FC-F589-3217-7139-748466808B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559176B-3BF2-C695-5836-590690D7E2D2}"/>
              </a:ext>
            </a:extLst>
          </p:cNvPr>
          <p:cNvSpPr>
            <a:spLocks noGrp="1"/>
          </p:cNvSpPr>
          <p:nvPr>
            <p:ph type="dt" sz="half" idx="10"/>
          </p:nvPr>
        </p:nvSpPr>
        <p:spPr/>
        <p:txBody>
          <a:bodyPr/>
          <a:lstStyle/>
          <a:p>
            <a:fld id="{0BAC02BF-EFD3-4092-B45F-208E3175AB32}" type="datetime1">
              <a:rPr lang="en-GB" smtClean="0"/>
              <a:t>20/06/2026</a:t>
            </a:fld>
            <a:endParaRPr lang="en-GB"/>
          </a:p>
        </p:txBody>
      </p:sp>
      <p:sp>
        <p:nvSpPr>
          <p:cNvPr id="8" name="Footer Placeholder 7">
            <a:extLst>
              <a:ext uri="{FF2B5EF4-FFF2-40B4-BE49-F238E27FC236}">
                <a16:creationId xmlns:a16="http://schemas.microsoft.com/office/drawing/2014/main" id="{19948FAF-78D0-927D-AC0B-874ABA06C0CA}"/>
              </a:ext>
            </a:extLst>
          </p:cNvPr>
          <p:cNvSpPr>
            <a:spLocks noGrp="1"/>
          </p:cNvSpPr>
          <p:nvPr>
            <p:ph type="ftr" sz="quarter" idx="11"/>
          </p:nvPr>
        </p:nvSpPr>
        <p:spPr/>
        <p:txBody>
          <a:bodyPr/>
          <a:lstStyle/>
          <a:p>
            <a:r>
              <a:rPr lang="en-GB"/>
              <a:t>Colvend &amp; Southwick Community Council</a:t>
            </a:r>
          </a:p>
        </p:txBody>
      </p:sp>
      <p:sp>
        <p:nvSpPr>
          <p:cNvPr id="9" name="Slide Number Placeholder 8">
            <a:extLst>
              <a:ext uri="{FF2B5EF4-FFF2-40B4-BE49-F238E27FC236}">
                <a16:creationId xmlns:a16="http://schemas.microsoft.com/office/drawing/2014/main" id="{615023EE-94C7-61EA-5BEE-D266EE23AF8F}"/>
              </a:ext>
            </a:extLst>
          </p:cNvPr>
          <p:cNvSpPr>
            <a:spLocks noGrp="1"/>
          </p:cNvSpPr>
          <p:nvPr>
            <p:ph type="sldNum" sz="quarter" idx="12"/>
          </p:nvPr>
        </p:nvSpPr>
        <p:spPr/>
        <p:txBody>
          <a:bodyPr/>
          <a:lstStyle/>
          <a:p>
            <a:fld id="{DB3B867F-5198-4FE7-95E7-571964A14DBE}" type="slidenum">
              <a:rPr lang="en-GB" smtClean="0"/>
              <a:t>‹#›</a:t>
            </a:fld>
            <a:endParaRPr lang="en-GB"/>
          </a:p>
        </p:txBody>
      </p:sp>
    </p:spTree>
    <p:extLst>
      <p:ext uri="{BB962C8B-B14F-4D97-AF65-F5344CB8AC3E}">
        <p14:creationId xmlns:p14="http://schemas.microsoft.com/office/powerpoint/2010/main" val="2624827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684AE-C6C8-4464-8943-10704DFB98B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01A344E-21A7-A617-E409-B86707E2434C}"/>
              </a:ext>
            </a:extLst>
          </p:cNvPr>
          <p:cNvSpPr>
            <a:spLocks noGrp="1"/>
          </p:cNvSpPr>
          <p:nvPr>
            <p:ph type="dt" sz="half" idx="10"/>
          </p:nvPr>
        </p:nvSpPr>
        <p:spPr/>
        <p:txBody>
          <a:bodyPr/>
          <a:lstStyle/>
          <a:p>
            <a:fld id="{BD4CEB4A-ECCF-4321-9677-15CAA74C4060}" type="datetime1">
              <a:rPr lang="en-GB" smtClean="0"/>
              <a:t>20/06/2026</a:t>
            </a:fld>
            <a:endParaRPr lang="en-GB"/>
          </a:p>
        </p:txBody>
      </p:sp>
      <p:sp>
        <p:nvSpPr>
          <p:cNvPr id="4" name="Footer Placeholder 3">
            <a:extLst>
              <a:ext uri="{FF2B5EF4-FFF2-40B4-BE49-F238E27FC236}">
                <a16:creationId xmlns:a16="http://schemas.microsoft.com/office/drawing/2014/main" id="{05FF21A4-70D9-6F1C-C300-87161AC94C6B}"/>
              </a:ext>
            </a:extLst>
          </p:cNvPr>
          <p:cNvSpPr>
            <a:spLocks noGrp="1"/>
          </p:cNvSpPr>
          <p:nvPr>
            <p:ph type="ftr" sz="quarter" idx="11"/>
          </p:nvPr>
        </p:nvSpPr>
        <p:spPr/>
        <p:txBody>
          <a:bodyPr/>
          <a:lstStyle/>
          <a:p>
            <a:r>
              <a:rPr lang="en-GB"/>
              <a:t>Colvend &amp; Southwick Community Council</a:t>
            </a:r>
          </a:p>
        </p:txBody>
      </p:sp>
      <p:sp>
        <p:nvSpPr>
          <p:cNvPr id="5" name="Slide Number Placeholder 4">
            <a:extLst>
              <a:ext uri="{FF2B5EF4-FFF2-40B4-BE49-F238E27FC236}">
                <a16:creationId xmlns:a16="http://schemas.microsoft.com/office/drawing/2014/main" id="{6E67D6E9-0963-19F0-D8E8-C7C1489B3B35}"/>
              </a:ext>
            </a:extLst>
          </p:cNvPr>
          <p:cNvSpPr>
            <a:spLocks noGrp="1"/>
          </p:cNvSpPr>
          <p:nvPr>
            <p:ph type="sldNum" sz="quarter" idx="12"/>
          </p:nvPr>
        </p:nvSpPr>
        <p:spPr/>
        <p:txBody>
          <a:bodyPr/>
          <a:lstStyle/>
          <a:p>
            <a:fld id="{DB3B867F-5198-4FE7-95E7-571964A14DBE}" type="slidenum">
              <a:rPr lang="en-GB" smtClean="0"/>
              <a:t>‹#›</a:t>
            </a:fld>
            <a:endParaRPr lang="en-GB"/>
          </a:p>
        </p:txBody>
      </p:sp>
    </p:spTree>
    <p:extLst>
      <p:ext uri="{BB962C8B-B14F-4D97-AF65-F5344CB8AC3E}">
        <p14:creationId xmlns:p14="http://schemas.microsoft.com/office/powerpoint/2010/main" val="358175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4D1575-7C74-14A2-8C30-BC07992F71D4}"/>
              </a:ext>
            </a:extLst>
          </p:cNvPr>
          <p:cNvSpPr>
            <a:spLocks noGrp="1"/>
          </p:cNvSpPr>
          <p:nvPr>
            <p:ph type="dt" sz="half" idx="10"/>
          </p:nvPr>
        </p:nvSpPr>
        <p:spPr/>
        <p:txBody>
          <a:bodyPr/>
          <a:lstStyle/>
          <a:p>
            <a:fld id="{9344E16F-E791-4C29-B747-1C2429BC7798}" type="datetime1">
              <a:rPr lang="en-GB" smtClean="0"/>
              <a:t>20/06/2026</a:t>
            </a:fld>
            <a:endParaRPr lang="en-GB"/>
          </a:p>
        </p:txBody>
      </p:sp>
      <p:sp>
        <p:nvSpPr>
          <p:cNvPr id="3" name="Footer Placeholder 2">
            <a:extLst>
              <a:ext uri="{FF2B5EF4-FFF2-40B4-BE49-F238E27FC236}">
                <a16:creationId xmlns:a16="http://schemas.microsoft.com/office/drawing/2014/main" id="{C26F69E5-C00C-4698-E647-C00FE835EED2}"/>
              </a:ext>
            </a:extLst>
          </p:cNvPr>
          <p:cNvSpPr>
            <a:spLocks noGrp="1"/>
          </p:cNvSpPr>
          <p:nvPr>
            <p:ph type="ftr" sz="quarter" idx="11"/>
          </p:nvPr>
        </p:nvSpPr>
        <p:spPr/>
        <p:txBody>
          <a:bodyPr/>
          <a:lstStyle/>
          <a:p>
            <a:r>
              <a:rPr lang="en-GB"/>
              <a:t>Colvend &amp; Southwick Community Council</a:t>
            </a:r>
          </a:p>
        </p:txBody>
      </p:sp>
      <p:sp>
        <p:nvSpPr>
          <p:cNvPr id="4" name="Slide Number Placeholder 3">
            <a:extLst>
              <a:ext uri="{FF2B5EF4-FFF2-40B4-BE49-F238E27FC236}">
                <a16:creationId xmlns:a16="http://schemas.microsoft.com/office/drawing/2014/main" id="{A179263B-E92A-2D92-27BC-AC2B803ACFC4}"/>
              </a:ext>
            </a:extLst>
          </p:cNvPr>
          <p:cNvSpPr>
            <a:spLocks noGrp="1"/>
          </p:cNvSpPr>
          <p:nvPr>
            <p:ph type="sldNum" sz="quarter" idx="12"/>
          </p:nvPr>
        </p:nvSpPr>
        <p:spPr/>
        <p:txBody>
          <a:bodyPr/>
          <a:lstStyle/>
          <a:p>
            <a:fld id="{DB3B867F-5198-4FE7-95E7-571964A14DBE}" type="slidenum">
              <a:rPr lang="en-GB" smtClean="0"/>
              <a:t>‹#›</a:t>
            </a:fld>
            <a:endParaRPr lang="en-GB"/>
          </a:p>
        </p:txBody>
      </p:sp>
    </p:spTree>
    <p:extLst>
      <p:ext uri="{BB962C8B-B14F-4D97-AF65-F5344CB8AC3E}">
        <p14:creationId xmlns:p14="http://schemas.microsoft.com/office/powerpoint/2010/main" val="440915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DAFAC-D8A9-4BEE-2AB4-7F1020BB1F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55A678-B35A-D2E4-DEA3-CB652DE3DB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4FA68CD-953A-F44D-DA49-D7FFCDEDBA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EAB3DD-937A-01C1-7FDB-521534A3FC33}"/>
              </a:ext>
            </a:extLst>
          </p:cNvPr>
          <p:cNvSpPr>
            <a:spLocks noGrp="1"/>
          </p:cNvSpPr>
          <p:nvPr>
            <p:ph type="dt" sz="half" idx="10"/>
          </p:nvPr>
        </p:nvSpPr>
        <p:spPr/>
        <p:txBody>
          <a:bodyPr/>
          <a:lstStyle/>
          <a:p>
            <a:fld id="{20D4251B-ECB6-4C04-85E6-8C6017125D35}" type="datetime1">
              <a:rPr lang="en-GB" smtClean="0"/>
              <a:t>20/06/2026</a:t>
            </a:fld>
            <a:endParaRPr lang="en-GB"/>
          </a:p>
        </p:txBody>
      </p:sp>
      <p:sp>
        <p:nvSpPr>
          <p:cNvPr id="6" name="Footer Placeholder 5">
            <a:extLst>
              <a:ext uri="{FF2B5EF4-FFF2-40B4-BE49-F238E27FC236}">
                <a16:creationId xmlns:a16="http://schemas.microsoft.com/office/drawing/2014/main" id="{DC782926-9279-598F-63CD-73D2F2A560E5}"/>
              </a:ext>
            </a:extLst>
          </p:cNvPr>
          <p:cNvSpPr>
            <a:spLocks noGrp="1"/>
          </p:cNvSpPr>
          <p:nvPr>
            <p:ph type="ftr" sz="quarter" idx="11"/>
          </p:nvPr>
        </p:nvSpPr>
        <p:spPr/>
        <p:txBody>
          <a:bodyPr/>
          <a:lstStyle/>
          <a:p>
            <a:r>
              <a:rPr lang="en-GB"/>
              <a:t>Colvend &amp; Southwick Community Council</a:t>
            </a:r>
          </a:p>
        </p:txBody>
      </p:sp>
      <p:sp>
        <p:nvSpPr>
          <p:cNvPr id="7" name="Slide Number Placeholder 6">
            <a:extLst>
              <a:ext uri="{FF2B5EF4-FFF2-40B4-BE49-F238E27FC236}">
                <a16:creationId xmlns:a16="http://schemas.microsoft.com/office/drawing/2014/main" id="{F423B582-AA41-07AE-CD4A-9BE0ECAE1DEB}"/>
              </a:ext>
            </a:extLst>
          </p:cNvPr>
          <p:cNvSpPr>
            <a:spLocks noGrp="1"/>
          </p:cNvSpPr>
          <p:nvPr>
            <p:ph type="sldNum" sz="quarter" idx="12"/>
          </p:nvPr>
        </p:nvSpPr>
        <p:spPr/>
        <p:txBody>
          <a:bodyPr/>
          <a:lstStyle/>
          <a:p>
            <a:fld id="{DB3B867F-5198-4FE7-95E7-571964A14DBE}" type="slidenum">
              <a:rPr lang="en-GB" smtClean="0"/>
              <a:t>‹#›</a:t>
            </a:fld>
            <a:endParaRPr lang="en-GB"/>
          </a:p>
        </p:txBody>
      </p:sp>
    </p:spTree>
    <p:extLst>
      <p:ext uri="{BB962C8B-B14F-4D97-AF65-F5344CB8AC3E}">
        <p14:creationId xmlns:p14="http://schemas.microsoft.com/office/powerpoint/2010/main" val="3608553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EFA4-F666-0627-571A-FB9D757970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FCB8FE4-513A-2A35-8493-BB93303189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E7C07BE-FCA9-0567-D5A1-21CE632182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47B87B-DC15-45D3-1A81-D7BE391B794C}"/>
              </a:ext>
            </a:extLst>
          </p:cNvPr>
          <p:cNvSpPr>
            <a:spLocks noGrp="1"/>
          </p:cNvSpPr>
          <p:nvPr>
            <p:ph type="dt" sz="half" idx="10"/>
          </p:nvPr>
        </p:nvSpPr>
        <p:spPr/>
        <p:txBody>
          <a:bodyPr/>
          <a:lstStyle/>
          <a:p>
            <a:fld id="{BEB557C3-B27A-4C0C-9FD5-07B241D3903D}" type="datetime1">
              <a:rPr lang="en-GB" smtClean="0"/>
              <a:t>20/06/2026</a:t>
            </a:fld>
            <a:endParaRPr lang="en-GB"/>
          </a:p>
        </p:txBody>
      </p:sp>
      <p:sp>
        <p:nvSpPr>
          <p:cNvPr id="6" name="Footer Placeholder 5">
            <a:extLst>
              <a:ext uri="{FF2B5EF4-FFF2-40B4-BE49-F238E27FC236}">
                <a16:creationId xmlns:a16="http://schemas.microsoft.com/office/drawing/2014/main" id="{0C7F1DBC-F8AE-C3F2-EAB2-5A8F5BBFC306}"/>
              </a:ext>
            </a:extLst>
          </p:cNvPr>
          <p:cNvSpPr>
            <a:spLocks noGrp="1"/>
          </p:cNvSpPr>
          <p:nvPr>
            <p:ph type="ftr" sz="quarter" idx="11"/>
          </p:nvPr>
        </p:nvSpPr>
        <p:spPr/>
        <p:txBody>
          <a:bodyPr/>
          <a:lstStyle/>
          <a:p>
            <a:r>
              <a:rPr lang="en-GB"/>
              <a:t>Colvend &amp; Southwick Community Council</a:t>
            </a:r>
          </a:p>
        </p:txBody>
      </p:sp>
      <p:sp>
        <p:nvSpPr>
          <p:cNvPr id="7" name="Slide Number Placeholder 6">
            <a:extLst>
              <a:ext uri="{FF2B5EF4-FFF2-40B4-BE49-F238E27FC236}">
                <a16:creationId xmlns:a16="http://schemas.microsoft.com/office/drawing/2014/main" id="{BD241B2E-5B1A-AA4F-E31F-8775E2A2C65C}"/>
              </a:ext>
            </a:extLst>
          </p:cNvPr>
          <p:cNvSpPr>
            <a:spLocks noGrp="1"/>
          </p:cNvSpPr>
          <p:nvPr>
            <p:ph type="sldNum" sz="quarter" idx="12"/>
          </p:nvPr>
        </p:nvSpPr>
        <p:spPr/>
        <p:txBody>
          <a:bodyPr/>
          <a:lstStyle/>
          <a:p>
            <a:fld id="{DB3B867F-5198-4FE7-95E7-571964A14DBE}" type="slidenum">
              <a:rPr lang="en-GB" smtClean="0"/>
              <a:t>‹#›</a:t>
            </a:fld>
            <a:endParaRPr lang="en-GB"/>
          </a:p>
        </p:txBody>
      </p:sp>
    </p:spTree>
    <p:extLst>
      <p:ext uri="{BB962C8B-B14F-4D97-AF65-F5344CB8AC3E}">
        <p14:creationId xmlns:p14="http://schemas.microsoft.com/office/powerpoint/2010/main" val="2068882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6F28F2-3B1E-E306-CF14-E2496DF9A0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F0B3F3-FA12-3D2C-BA24-49E605ECD8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6F6A40-C8EC-D435-815E-76A057ACF3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EFCA4E-B2A7-462F-BDC8-03B6BC3C4E19}" type="datetime1">
              <a:rPr lang="en-GB" smtClean="0"/>
              <a:t>20/06/2026</a:t>
            </a:fld>
            <a:endParaRPr lang="en-GB"/>
          </a:p>
        </p:txBody>
      </p:sp>
      <p:sp>
        <p:nvSpPr>
          <p:cNvPr id="5" name="Footer Placeholder 4">
            <a:extLst>
              <a:ext uri="{FF2B5EF4-FFF2-40B4-BE49-F238E27FC236}">
                <a16:creationId xmlns:a16="http://schemas.microsoft.com/office/drawing/2014/main" id="{A5D7B2B0-63F2-5E7D-8F3E-046C71428D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Colvend &amp; Southwick Community Council</a:t>
            </a:r>
          </a:p>
        </p:txBody>
      </p:sp>
      <p:sp>
        <p:nvSpPr>
          <p:cNvPr id="6" name="Slide Number Placeholder 5">
            <a:extLst>
              <a:ext uri="{FF2B5EF4-FFF2-40B4-BE49-F238E27FC236}">
                <a16:creationId xmlns:a16="http://schemas.microsoft.com/office/drawing/2014/main" id="{6C78C5C5-D1D8-4E9A-719B-5779A38B39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B867F-5198-4FE7-95E7-571964A14DBE}" type="slidenum">
              <a:rPr lang="en-GB" smtClean="0"/>
              <a:t>‹#›</a:t>
            </a:fld>
            <a:endParaRPr lang="en-GB"/>
          </a:p>
        </p:txBody>
      </p:sp>
    </p:spTree>
    <p:extLst>
      <p:ext uri="{BB962C8B-B14F-4D97-AF65-F5344CB8AC3E}">
        <p14:creationId xmlns:p14="http://schemas.microsoft.com/office/powerpoint/2010/main" val="3003271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planningrepresentations@dumgal.gov.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1C4B1-8197-507D-FF5C-E611AAC1F615}"/>
              </a:ext>
            </a:extLst>
          </p:cNvPr>
          <p:cNvSpPr>
            <a:spLocks noGrp="1"/>
          </p:cNvSpPr>
          <p:nvPr>
            <p:ph type="ctrTitle"/>
          </p:nvPr>
        </p:nvSpPr>
        <p:spPr>
          <a:xfrm>
            <a:off x="383060" y="1501344"/>
            <a:ext cx="11646244" cy="3978864"/>
          </a:xfrm>
        </p:spPr>
        <p:txBody>
          <a:bodyPr>
            <a:normAutofit fontScale="90000"/>
          </a:bodyPr>
          <a:lstStyle/>
          <a:p>
            <a:pPr algn="l"/>
            <a:br>
              <a:rPr lang="en-GB" sz="4400" dirty="0"/>
            </a:br>
            <a:br>
              <a:rPr lang="en-GB" sz="1000" dirty="0"/>
            </a:br>
            <a:br>
              <a:rPr lang="en-GB" sz="1000" dirty="0"/>
            </a:br>
            <a:r>
              <a:rPr lang="en-GB" sz="4000" b="1" dirty="0">
                <a:effectLst/>
                <a:latin typeface="Calibri" panose="020F0502020204030204" pitchFamily="34" charset="0"/>
                <a:ea typeface="Calibri" panose="020F0502020204030204" pitchFamily="34" charset="0"/>
                <a:cs typeface="Calibri" panose="020F0502020204030204" pitchFamily="34" charset="0"/>
              </a:rPr>
              <a:t>Applicant:</a:t>
            </a:r>
            <a:r>
              <a:rPr lang="en-GB" sz="4000" dirty="0">
                <a:effectLst/>
                <a:latin typeface="Calibri" panose="020F0502020204030204" pitchFamily="34" charset="0"/>
                <a:ea typeface="Calibri" panose="020F0502020204030204" pitchFamily="34" charset="0"/>
                <a:cs typeface="Calibri" panose="020F0502020204030204" pitchFamily="34" charset="0"/>
              </a:rPr>
              <a:t> Gillespie Leisure</a:t>
            </a:r>
            <a:r>
              <a:rPr lang="en-GB" sz="4000" dirty="0">
                <a:effectLst/>
                <a:latin typeface="Aptos"/>
                <a:ea typeface="Calibri" panose="020F0502020204030204" pitchFamily="34" charset="0"/>
                <a:cs typeface="Calibri" panose="020F0502020204030204" pitchFamily="34" charset="0"/>
              </a:rPr>
              <a:t>.</a:t>
            </a:r>
            <a:br>
              <a:rPr lang="en-GB" sz="4000" dirty="0">
                <a:effectLst/>
                <a:latin typeface="Aptos"/>
                <a:ea typeface="Calibri" panose="020F0502020204030204" pitchFamily="34" charset="0"/>
                <a:cs typeface="Calibri" panose="020F0502020204030204" pitchFamily="34" charset="0"/>
              </a:rPr>
            </a:br>
            <a:r>
              <a:rPr lang="en-GB" sz="4000" b="1" dirty="0">
                <a:effectLst/>
                <a:latin typeface="Calibri" panose="020F0502020204030204" pitchFamily="34" charset="0"/>
                <a:ea typeface="Calibri" panose="020F0502020204030204" pitchFamily="34" charset="0"/>
                <a:cs typeface="Calibri" panose="020F0502020204030204" pitchFamily="34" charset="0"/>
              </a:rPr>
              <a:t>Location:</a:t>
            </a:r>
            <a:r>
              <a:rPr lang="en-GB" sz="4000" dirty="0">
                <a:effectLst/>
                <a:latin typeface="Calibri" panose="020F0502020204030204" pitchFamily="34" charset="0"/>
                <a:ea typeface="Calibri" panose="020F0502020204030204" pitchFamily="34" charset="0"/>
                <a:cs typeface="Calibri" panose="020F0502020204030204" pitchFamily="34" charset="0"/>
              </a:rPr>
              <a:t> </a:t>
            </a:r>
            <a:r>
              <a:rPr lang="en-GB" sz="4000" dirty="0">
                <a:effectLst/>
                <a:latin typeface="Aptos"/>
                <a:ea typeface="Calibri" panose="020F0502020204030204" pitchFamily="34" charset="0"/>
                <a:cs typeface="Calibri" panose="020F0502020204030204" pitchFamily="34" charset="0"/>
              </a:rPr>
              <a:t> </a:t>
            </a:r>
            <a:r>
              <a:rPr lang="en-GB" sz="4000" dirty="0">
                <a:effectLst/>
                <a:latin typeface="Calibri" panose="020F0502020204030204" pitchFamily="34" charset="0"/>
                <a:ea typeface="Calibri" panose="020F0502020204030204" pitchFamily="34" charset="0"/>
                <a:cs typeface="Calibri" panose="020F0502020204030204" pitchFamily="34" charset="0"/>
              </a:rPr>
              <a:t>Sandyhills Bay Holiday Park, Colvend, Dalbeattie, DG5 4PT</a:t>
            </a:r>
            <a:r>
              <a:rPr lang="en-GB" sz="4000" dirty="0">
                <a:effectLst/>
                <a:latin typeface="Aptos"/>
                <a:ea typeface="Calibri" panose="020F0502020204030204" pitchFamily="34" charset="0"/>
                <a:cs typeface="Calibri" panose="020F0502020204030204" pitchFamily="34" charset="0"/>
              </a:rPr>
              <a:t>.</a:t>
            </a:r>
            <a:br>
              <a:rPr lang="en-GB" sz="4000" dirty="0">
                <a:effectLst/>
                <a:latin typeface="Aptos"/>
                <a:ea typeface="Calibri" panose="020F0502020204030204" pitchFamily="34" charset="0"/>
                <a:cs typeface="Calibri" panose="020F0502020204030204" pitchFamily="34" charset="0"/>
              </a:rPr>
            </a:br>
            <a:r>
              <a:rPr lang="en-GB" sz="4000" b="1" dirty="0">
                <a:effectLst/>
                <a:latin typeface="Calibri" panose="020F0502020204030204" pitchFamily="34" charset="0"/>
                <a:ea typeface="Calibri" panose="020F0502020204030204" pitchFamily="34" charset="0"/>
                <a:cs typeface="Calibri" panose="020F0502020204030204" pitchFamily="34" charset="0"/>
              </a:rPr>
              <a:t>Proposal:</a:t>
            </a:r>
            <a:r>
              <a:rPr lang="en-GB" sz="4000" dirty="0">
                <a:effectLst/>
                <a:latin typeface="Calibri" panose="020F0502020204030204" pitchFamily="34" charset="0"/>
                <a:ea typeface="Calibri" panose="020F0502020204030204" pitchFamily="34" charset="0"/>
                <a:cs typeface="Calibri" panose="020F0502020204030204" pitchFamily="34" charset="0"/>
              </a:rPr>
              <a:t> FORMATION OF HARD STANDING PITCHES FOR AN ADDITIONAL 20 STATIC CARAVANS WITH ASSOCIATED DECKED AREAS, 7 MOTORHOMES / TOURERS AND 4 RELOCATED CAMPING PODS AND FORMATION OF INTERNAL ACCESS ROADS AND PARKING AND ASSOCIATED WORKS         </a:t>
            </a:r>
            <a:br>
              <a:rPr lang="en-GB" sz="4000" dirty="0">
                <a:effectLst/>
                <a:latin typeface="Aptos"/>
                <a:ea typeface="Calibri" panose="020F0502020204030204" pitchFamily="34" charset="0"/>
                <a:cs typeface="Calibri" panose="020F0502020204030204" pitchFamily="34" charset="0"/>
              </a:rPr>
            </a:br>
            <a:r>
              <a:rPr lang="en-GB" sz="4000" b="1" dirty="0">
                <a:effectLst/>
                <a:latin typeface="Calibri" panose="020F0502020204030204" pitchFamily="34" charset="0"/>
                <a:ea typeface="Calibri" panose="020F0502020204030204" pitchFamily="34" charset="0"/>
                <a:cs typeface="Calibri" panose="020F0502020204030204" pitchFamily="34" charset="0"/>
              </a:rPr>
              <a:t>Planning Officer:</a:t>
            </a:r>
            <a:r>
              <a:rPr lang="en-GB" sz="4000" dirty="0">
                <a:effectLst/>
                <a:latin typeface="Calibri" panose="020F0502020204030204" pitchFamily="34" charset="0"/>
                <a:ea typeface="Calibri" panose="020F0502020204030204" pitchFamily="34" charset="0"/>
                <a:cs typeface="Calibri" panose="020F0502020204030204" pitchFamily="34" charset="0"/>
              </a:rPr>
              <a:t> Claire Eckstein</a:t>
            </a:r>
            <a:endParaRPr lang="en-GB" sz="4000" dirty="0"/>
          </a:p>
        </p:txBody>
      </p:sp>
      <p:sp>
        <p:nvSpPr>
          <p:cNvPr id="3" name="Subtitle 2">
            <a:extLst>
              <a:ext uri="{FF2B5EF4-FFF2-40B4-BE49-F238E27FC236}">
                <a16:creationId xmlns:a16="http://schemas.microsoft.com/office/drawing/2014/main" id="{D0735E95-216B-D483-3231-299F9A3CBB45}"/>
              </a:ext>
            </a:extLst>
          </p:cNvPr>
          <p:cNvSpPr>
            <a:spLocks noGrp="1"/>
          </p:cNvSpPr>
          <p:nvPr>
            <p:ph type="subTitle" idx="1"/>
          </p:nvPr>
        </p:nvSpPr>
        <p:spPr>
          <a:xfrm rot="10800000" flipV="1">
            <a:off x="1524000" y="5591412"/>
            <a:ext cx="9144000" cy="970005"/>
          </a:xfrm>
        </p:spPr>
        <p:txBody>
          <a:bodyPr>
            <a:normAutofit fontScale="77500" lnSpcReduction="20000"/>
          </a:bodyPr>
          <a:lstStyle/>
          <a:p>
            <a:r>
              <a:rPr lang="en-GB" dirty="0"/>
              <a:t>COLVEND &amp; SOUTHWICK COMMUNITY COUNCIL</a:t>
            </a:r>
          </a:p>
          <a:p>
            <a:r>
              <a:rPr lang="en-GB" dirty="0"/>
              <a:t>COMMUNITY CONSULTATION</a:t>
            </a:r>
          </a:p>
          <a:p>
            <a:r>
              <a:rPr lang="en-GB" dirty="0"/>
              <a:t>7PM THURSDAY 25 JUNE 2026 COLVEND PUBLIC HALL</a:t>
            </a:r>
          </a:p>
        </p:txBody>
      </p:sp>
      <p:sp>
        <p:nvSpPr>
          <p:cNvPr id="4" name="TextBox 3">
            <a:extLst>
              <a:ext uri="{FF2B5EF4-FFF2-40B4-BE49-F238E27FC236}">
                <a16:creationId xmlns:a16="http://schemas.microsoft.com/office/drawing/2014/main" id="{7CC8CD61-74EB-4283-ACF3-C3570676F255}"/>
              </a:ext>
            </a:extLst>
          </p:cNvPr>
          <p:cNvSpPr txBox="1"/>
          <p:nvPr/>
        </p:nvSpPr>
        <p:spPr>
          <a:xfrm>
            <a:off x="1035908" y="148281"/>
            <a:ext cx="9632092" cy="707886"/>
          </a:xfrm>
          <a:prstGeom prst="rect">
            <a:avLst/>
          </a:prstGeom>
          <a:noFill/>
        </p:spPr>
        <p:txBody>
          <a:bodyPr wrap="square" rtlCol="0">
            <a:spAutoFit/>
          </a:bodyPr>
          <a:lstStyle/>
          <a:p>
            <a:pPr algn="ctr"/>
            <a:r>
              <a:rPr lang="en-GB" sz="4000" dirty="0"/>
              <a:t>26/0831/FUL SANDYHILLS BAY HOLIDAY PARK</a:t>
            </a:r>
          </a:p>
        </p:txBody>
      </p:sp>
    </p:spTree>
    <p:extLst>
      <p:ext uri="{BB962C8B-B14F-4D97-AF65-F5344CB8AC3E}">
        <p14:creationId xmlns:p14="http://schemas.microsoft.com/office/powerpoint/2010/main" val="4168243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7AF5F-913F-2D4A-727C-6710BFB5F35B}"/>
              </a:ext>
            </a:extLst>
          </p:cNvPr>
          <p:cNvSpPr>
            <a:spLocks noGrp="1"/>
          </p:cNvSpPr>
          <p:nvPr>
            <p:ph type="title"/>
          </p:nvPr>
        </p:nvSpPr>
        <p:spPr>
          <a:xfrm>
            <a:off x="838200" y="365126"/>
            <a:ext cx="10515600" cy="689233"/>
          </a:xfrm>
        </p:spPr>
        <p:txBody>
          <a:bodyPr>
            <a:normAutofit/>
          </a:bodyPr>
          <a:lstStyle/>
          <a:p>
            <a:pPr algn="ctr">
              <a:lnSpc>
                <a:spcPct val="107000"/>
              </a:lnSpc>
              <a:spcAft>
                <a:spcPts val="800"/>
              </a:spcAft>
            </a:pPr>
            <a:r>
              <a:rPr lang="en-GB" sz="2800" b="1" kern="100" dirty="0">
                <a:effectLst/>
                <a:latin typeface="+mn-lt"/>
                <a:ea typeface="Aptos"/>
                <a:cs typeface="Arial" panose="020B0604020202020204" pitchFamily="34" charset="0"/>
              </a:rPr>
              <a:t>Negative Impact on Biodiversity and the Environment continued</a:t>
            </a:r>
            <a:endParaRPr lang="en-GB" sz="2800" kern="100" dirty="0">
              <a:effectLst/>
              <a:latin typeface="+mn-lt"/>
              <a:ea typeface="Aptos"/>
              <a:cs typeface="Myriad Pro"/>
            </a:endParaRPr>
          </a:p>
        </p:txBody>
      </p:sp>
      <p:sp>
        <p:nvSpPr>
          <p:cNvPr id="3" name="Content Placeholder 2">
            <a:extLst>
              <a:ext uri="{FF2B5EF4-FFF2-40B4-BE49-F238E27FC236}">
                <a16:creationId xmlns:a16="http://schemas.microsoft.com/office/drawing/2014/main" id="{3FF6934C-2C52-A2A7-45DA-F9EFAEF86EAC}"/>
              </a:ext>
            </a:extLst>
          </p:cNvPr>
          <p:cNvSpPr>
            <a:spLocks noGrp="1"/>
          </p:cNvSpPr>
          <p:nvPr>
            <p:ph idx="1"/>
          </p:nvPr>
        </p:nvSpPr>
        <p:spPr>
          <a:xfrm>
            <a:off x="838200" y="1119675"/>
            <a:ext cx="10515600" cy="4107234"/>
          </a:xfrm>
        </p:spPr>
        <p:txBody>
          <a:bodyPr>
            <a:noAutofit/>
          </a:bodyPr>
          <a:lstStyle/>
          <a:p>
            <a:pPr marL="342900" lvl="0" indent="-342900">
              <a:buFont typeface="Symbol" panose="05050102010706020507" pitchFamily="18" charset="2"/>
              <a:buChar char=""/>
            </a:pPr>
            <a:r>
              <a:rPr lang="en-GB" sz="2400" kern="100" dirty="0">
                <a:effectLst/>
                <a:latin typeface="Arial" panose="020B0604020202020204" pitchFamily="34" charset="0"/>
                <a:ea typeface="Aptos"/>
                <a:cs typeface="Arial" panose="020B0604020202020204" pitchFamily="34" charset="0"/>
              </a:rPr>
              <a:t>The application is contrary to LDP2 which states; ‘There is a presumption in favour of maintaining, restoring or improving natural flood defences and natural sediment processes’. The proposed site is right in front of a delicate sand dune system and will inevitably increase the human and dog traffic over this area. </a:t>
            </a:r>
            <a:endParaRPr lang="en-GB" sz="2400" kern="100" dirty="0">
              <a:effectLst/>
              <a:latin typeface="Arial" panose="020B0604020202020204" pitchFamily="34" charset="0"/>
              <a:ea typeface="Aptos"/>
              <a:cs typeface="Myriad Pro"/>
            </a:endParaRPr>
          </a:p>
          <a:p>
            <a:pPr marL="342900" lvl="0" indent="-342900">
              <a:buFont typeface="Symbol" panose="05050102010706020507" pitchFamily="18" charset="2"/>
              <a:buChar char=""/>
            </a:pPr>
            <a:r>
              <a:rPr lang="en-GB" sz="2400" kern="100" dirty="0">
                <a:effectLst/>
                <a:latin typeface="Arial" panose="020B0604020202020204" pitchFamily="34" charset="0"/>
                <a:ea typeface="Aptos"/>
                <a:cs typeface="Arial" panose="020B0604020202020204" pitchFamily="34" charset="0"/>
              </a:rPr>
              <a:t>In addition, Policy 10 of the LDP2 a) Development proposals in developed coastal areas will only be supported where the proposal: does not result in the need for further coastal protection measures taking into account future sea level change; or increase the risk to people of coastal flooding or coastal erosion, including through the loss of natural coastal defences including dune systems.</a:t>
            </a:r>
            <a:endParaRPr lang="en-GB" sz="2400" kern="100" dirty="0">
              <a:effectLst/>
              <a:latin typeface="Arial" panose="020B0604020202020204" pitchFamily="34" charset="0"/>
              <a:ea typeface="Aptos"/>
              <a:cs typeface="Myriad Pro"/>
            </a:endParaRPr>
          </a:p>
        </p:txBody>
      </p:sp>
      <p:sp>
        <p:nvSpPr>
          <p:cNvPr id="4" name="Footer Placeholder 3">
            <a:extLst>
              <a:ext uri="{FF2B5EF4-FFF2-40B4-BE49-F238E27FC236}">
                <a16:creationId xmlns:a16="http://schemas.microsoft.com/office/drawing/2014/main" id="{0737E713-CB4C-430F-B937-1529BEE6F405}"/>
              </a:ext>
            </a:extLst>
          </p:cNvPr>
          <p:cNvSpPr>
            <a:spLocks noGrp="1"/>
          </p:cNvSpPr>
          <p:nvPr>
            <p:ph type="ftr" sz="quarter" idx="11"/>
          </p:nvPr>
        </p:nvSpPr>
        <p:spPr/>
        <p:txBody>
          <a:bodyPr/>
          <a:lstStyle/>
          <a:p>
            <a:r>
              <a:rPr lang="en-GB" dirty="0"/>
              <a:t>Colvend &amp; Southwick Community Council</a:t>
            </a:r>
          </a:p>
        </p:txBody>
      </p:sp>
      <p:sp>
        <p:nvSpPr>
          <p:cNvPr id="5" name="Slide Number Placeholder 4">
            <a:extLst>
              <a:ext uri="{FF2B5EF4-FFF2-40B4-BE49-F238E27FC236}">
                <a16:creationId xmlns:a16="http://schemas.microsoft.com/office/drawing/2014/main" id="{2036C984-94AB-7691-1ED7-0718844611BA}"/>
              </a:ext>
            </a:extLst>
          </p:cNvPr>
          <p:cNvSpPr>
            <a:spLocks noGrp="1"/>
          </p:cNvSpPr>
          <p:nvPr>
            <p:ph type="sldNum" sz="quarter" idx="12"/>
          </p:nvPr>
        </p:nvSpPr>
        <p:spPr/>
        <p:txBody>
          <a:bodyPr/>
          <a:lstStyle/>
          <a:p>
            <a:fld id="{DB3B867F-5198-4FE7-95E7-571964A14DBE}" type="slidenum">
              <a:rPr lang="en-GB" smtClean="0"/>
              <a:t>10</a:t>
            </a:fld>
            <a:endParaRPr lang="en-GB"/>
          </a:p>
        </p:txBody>
      </p:sp>
    </p:spTree>
    <p:extLst>
      <p:ext uri="{BB962C8B-B14F-4D97-AF65-F5344CB8AC3E}">
        <p14:creationId xmlns:p14="http://schemas.microsoft.com/office/powerpoint/2010/main" val="2426424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7AF5F-913F-2D4A-727C-6710BFB5F35B}"/>
              </a:ext>
            </a:extLst>
          </p:cNvPr>
          <p:cNvSpPr>
            <a:spLocks noGrp="1"/>
          </p:cNvSpPr>
          <p:nvPr>
            <p:ph type="title"/>
          </p:nvPr>
        </p:nvSpPr>
        <p:spPr>
          <a:xfrm>
            <a:off x="838200" y="12960"/>
            <a:ext cx="10515600" cy="689233"/>
          </a:xfrm>
        </p:spPr>
        <p:txBody>
          <a:bodyPr>
            <a:normAutofit/>
          </a:bodyPr>
          <a:lstStyle/>
          <a:p>
            <a:pPr algn="ctr">
              <a:lnSpc>
                <a:spcPct val="107000"/>
              </a:lnSpc>
              <a:spcAft>
                <a:spcPts val="800"/>
              </a:spcAft>
            </a:pPr>
            <a:r>
              <a:rPr lang="en-GB" sz="2800" b="1" kern="100" dirty="0">
                <a:latin typeface="+mn-lt"/>
                <a:cs typeface="Arial" panose="020B0604020202020204" pitchFamily="34" charset="0"/>
              </a:rPr>
              <a:t>Drainage Surface Water Runoff, Flood Risk and Sewerage</a:t>
            </a:r>
          </a:p>
        </p:txBody>
      </p:sp>
      <p:sp>
        <p:nvSpPr>
          <p:cNvPr id="3" name="Content Placeholder 2">
            <a:extLst>
              <a:ext uri="{FF2B5EF4-FFF2-40B4-BE49-F238E27FC236}">
                <a16:creationId xmlns:a16="http://schemas.microsoft.com/office/drawing/2014/main" id="{3FF6934C-2C52-A2A7-45DA-F9EFAEF86EAC}"/>
              </a:ext>
            </a:extLst>
          </p:cNvPr>
          <p:cNvSpPr>
            <a:spLocks noGrp="1"/>
          </p:cNvSpPr>
          <p:nvPr>
            <p:ph idx="1"/>
          </p:nvPr>
        </p:nvSpPr>
        <p:spPr>
          <a:xfrm>
            <a:off x="838200" y="563626"/>
            <a:ext cx="10515600" cy="6157849"/>
          </a:xfrm>
        </p:spPr>
        <p:txBody>
          <a:bodyPr>
            <a:noAutofit/>
          </a:bodyPr>
          <a:lstStyle/>
          <a:p>
            <a:pPr marL="342900" lvl="0" indent="-342900">
              <a:buFont typeface="Symbol" panose="05050102010706020507" pitchFamily="18" charset="2"/>
              <a:buChar char=""/>
            </a:pPr>
            <a:r>
              <a:rPr lang="en-GB" sz="2400" kern="100" dirty="0">
                <a:effectLst/>
                <a:ea typeface="Aptos"/>
                <a:cs typeface="Arial" panose="020B0604020202020204" pitchFamily="34" charset="0"/>
              </a:rPr>
              <a:t>Replacing natural, permeable grassland with extensive non-permeable hardstanding, concrete bases, and internal roads will severely alter the natural drainage of the site.</a:t>
            </a:r>
            <a:endParaRPr lang="en-GB" sz="2400" kern="100" dirty="0">
              <a:effectLst/>
              <a:ea typeface="Aptos"/>
              <a:cs typeface="Myriad Pro"/>
            </a:endParaRPr>
          </a:p>
          <a:p>
            <a:pPr marL="342900" lvl="0" indent="-342900">
              <a:buFont typeface="Symbol" panose="05050102010706020507" pitchFamily="18" charset="2"/>
              <a:buChar char=""/>
            </a:pPr>
            <a:r>
              <a:rPr lang="en-GB" sz="2400" kern="100" dirty="0">
                <a:effectLst/>
                <a:ea typeface="Aptos"/>
                <a:cs typeface="Arial" panose="020B0604020202020204" pitchFamily="34" charset="0"/>
              </a:rPr>
              <a:t>The local area is already highly susceptible to surface water flooding and waterlogging during periods of heavy rain. The Flood Risk Management Team at Dumfries and Galloway Council have already objected to the development on flooding grounds. </a:t>
            </a:r>
            <a:endParaRPr lang="en-GB" sz="2400" kern="100" dirty="0">
              <a:effectLst/>
              <a:ea typeface="Aptos"/>
              <a:cs typeface="Myriad Pro"/>
            </a:endParaRPr>
          </a:p>
          <a:p>
            <a:pPr marL="342900" lvl="0" indent="-342900">
              <a:buFont typeface="Symbol" panose="05050102010706020507" pitchFamily="18" charset="2"/>
              <a:buChar char=""/>
            </a:pPr>
            <a:r>
              <a:rPr lang="en-GB" sz="2400" kern="100" dirty="0">
                <a:effectLst/>
                <a:ea typeface="Aptos"/>
                <a:cs typeface="Arial" panose="020B0604020202020204" pitchFamily="34" charset="0"/>
              </a:rPr>
              <a:t>It is unclear if the current drainage system for 31 new pitches and roads is robust enough to withstand increased risk of flooding to downstream and neighbouring properties.</a:t>
            </a:r>
            <a:endParaRPr lang="en-GB" sz="2400" kern="100" dirty="0">
              <a:effectLst/>
              <a:ea typeface="Aptos"/>
              <a:cs typeface="Myriad Pro"/>
            </a:endParaRPr>
          </a:p>
          <a:p>
            <a:pPr marL="342900" lvl="0" indent="-342900">
              <a:buFont typeface="Symbol" panose="05050102010706020507" pitchFamily="18" charset="2"/>
              <a:buChar char=""/>
            </a:pPr>
            <a:r>
              <a:rPr lang="en-GB" sz="2400" kern="100" dirty="0">
                <a:effectLst/>
                <a:ea typeface="Aptos"/>
                <a:cs typeface="Arial" panose="020B0604020202020204" pitchFamily="34" charset="0"/>
              </a:rPr>
              <a:t>It is unclear that the current sewerage arrangements can cope with additional pressure.</a:t>
            </a:r>
            <a:r>
              <a:rPr lang="en-US" sz="2400" kern="100" dirty="0">
                <a:effectLst/>
                <a:ea typeface="Aptos"/>
                <a:cs typeface="Arial" panose="020B0604020202020204" pitchFamily="34" charset="0"/>
              </a:rPr>
              <a:t> There is every likelihood that the development will result in increased levels of pollutants in the burn and on the shore where people bathe. </a:t>
            </a:r>
            <a:endParaRPr lang="en-GB" sz="2400" kern="100" dirty="0">
              <a:effectLst/>
              <a:ea typeface="Aptos"/>
              <a:cs typeface="Myriad Pro"/>
            </a:endParaRPr>
          </a:p>
          <a:p>
            <a:pPr marL="342900" lvl="0" indent="-342900">
              <a:buFont typeface="Symbol" panose="05050102010706020507" pitchFamily="18" charset="2"/>
              <a:buChar char=""/>
            </a:pPr>
            <a:r>
              <a:rPr lang="en-US" sz="2400" kern="100" dirty="0">
                <a:effectLst/>
                <a:ea typeface="Aptos"/>
                <a:cs typeface="Arial" panose="020B0604020202020204" pitchFamily="34" charset="0"/>
              </a:rPr>
              <a:t>LPD2 states ‘</a:t>
            </a:r>
            <a:r>
              <a:rPr lang="en-GB" sz="2400" kern="100" dirty="0">
                <a:effectLst/>
                <a:ea typeface="Aptos"/>
                <a:cs typeface="Arial" panose="020B0604020202020204" pitchFamily="34" charset="0"/>
              </a:rPr>
              <a:t>Development proposals should maintain or enhance water quality, and take account of the need to manage water quantity, including flooding. In securing these objectives they should also seek to contribute positively to the general environmental quality of their area.’</a:t>
            </a:r>
            <a:endParaRPr lang="en-GB" sz="2400" kern="100" dirty="0">
              <a:effectLst/>
              <a:ea typeface="Aptos"/>
              <a:cs typeface="Myriad Pro"/>
            </a:endParaRPr>
          </a:p>
        </p:txBody>
      </p:sp>
      <p:sp>
        <p:nvSpPr>
          <p:cNvPr id="5" name="Slide Number Placeholder 4">
            <a:extLst>
              <a:ext uri="{FF2B5EF4-FFF2-40B4-BE49-F238E27FC236}">
                <a16:creationId xmlns:a16="http://schemas.microsoft.com/office/drawing/2014/main" id="{2036C984-94AB-7691-1ED7-0718844611BA}"/>
              </a:ext>
            </a:extLst>
          </p:cNvPr>
          <p:cNvSpPr>
            <a:spLocks noGrp="1"/>
          </p:cNvSpPr>
          <p:nvPr>
            <p:ph type="sldNum" sz="quarter" idx="12"/>
          </p:nvPr>
        </p:nvSpPr>
        <p:spPr/>
        <p:txBody>
          <a:bodyPr/>
          <a:lstStyle/>
          <a:p>
            <a:fld id="{DB3B867F-5198-4FE7-95E7-571964A14DBE}" type="slidenum">
              <a:rPr lang="en-GB" smtClean="0"/>
              <a:t>11</a:t>
            </a:fld>
            <a:endParaRPr lang="en-GB"/>
          </a:p>
        </p:txBody>
      </p:sp>
    </p:spTree>
    <p:extLst>
      <p:ext uri="{BB962C8B-B14F-4D97-AF65-F5344CB8AC3E}">
        <p14:creationId xmlns:p14="http://schemas.microsoft.com/office/powerpoint/2010/main" val="2998728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7AF5F-913F-2D4A-727C-6710BFB5F35B}"/>
              </a:ext>
            </a:extLst>
          </p:cNvPr>
          <p:cNvSpPr>
            <a:spLocks noGrp="1"/>
          </p:cNvSpPr>
          <p:nvPr>
            <p:ph type="title"/>
          </p:nvPr>
        </p:nvSpPr>
        <p:spPr>
          <a:xfrm>
            <a:off x="838200" y="371311"/>
            <a:ext cx="10515600" cy="689233"/>
          </a:xfrm>
        </p:spPr>
        <p:txBody>
          <a:bodyPr>
            <a:normAutofit/>
          </a:bodyPr>
          <a:lstStyle/>
          <a:p>
            <a:pPr algn="ctr">
              <a:lnSpc>
                <a:spcPct val="107000"/>
              </a:lnSpc>
              <a:spcAft>
                <a:spcPts val="800"/>
              </a:spcAft>
            </a:pPr>
            <a:r>
              <a:rPr lang="en-GB" sz="2800" b="1" kern="100" dirty="0">
                <a:latin typeface="+mn-lt"/>
                <a:cs typeface="Arial" panose="020B0604020202020204" pitchFamily="34" charset="0"/>
              </a:rPr>
              <a:t>Conclusion</a:t>
            </a:r>
          </a:p>
        </p:txBody>
      </p:sp>
      <p:sp>
        <p:nvSpPr>
          <p:cNvPr id="3" name="Content Placeholder 2">
            <a:extLst>
              <a:ext uri="{FF2B5EF4-FFF2-40B4-BE49-F238E27FC236}">
                <a16:creationId xmlns:a16="http://schemas.microsoft.com/office/drawing/2014/main" id="{3FF6934C-2C52-A2A7-45DA-F9EFAEF86EAC}"/>
              </a:ext>
            </a:extLst>
          </p:cNvPr>
          <p:cNvSpPr>
            <a:spLocks noGrp="1"/>
          </p:cNvSpPr>
          <p:nvPr>
            <p:ph idx="1"/>
          </p:nvPr>
        </p:nvSpPr>
        <p:spPr>
          <a:xfrm>
            <a:off x="838200" y="1237070"/>
            <a:ext cx="10515600" cy="4910415"/>
          </a:xfrm>
        </p:spPr>
        <p:txBody>
          <a:bodyPr>
            <a:noAutofit/>
          </a:bodyPr>
          <a:lstStyle/>
          <a:p>
            <a:pPr marL="0" indent="0">
              <a:lnSpc>
                <a:spcPct val="107000"/>
              </a:lnSpc>
              <a:spcAft>
                <a:spcPts val="800"/>
              </a:spcAft>
              <a:buNone/>
            </a:pPr>
            <a:r>
              <a:rPr lang="en-GB" sz="2400" kern="100" dirty="0">
                <a:effectLst/>
                <a:ea typeface="Aptos"/>
                <a:cs typeface="Arial" panose="020B0604020202020204" pitchFamily="34" charset="0"/>
              </a:rPr>
              <a:t>In summary, the proposal represents an aggressive over-development that prioritises high-density commercial expansion over road safety, wide reaching environmental protection issue and loss of natural resources.  It fails to align with the core principles of sustainable development outlined in both our Local Place Plan, LDP2, and the National Planning Framework 4, NPF4. And finally, the development will compromise the ESNSA being recognised nationally and internationally for its outstanding scenery.</a:t>
            </a:r>
          </a:p>
          <a:p>
            <a:pPr marL="0" indent="0">
              <a:lnSpc>
                <a:spcPct val="107000"/>
              </a:lnSpc>
              <a:spcBef>
                <a:spcPts val="0"/>
              </a:spcBef>
              <a:buNone/>
            </a:pPr>
            <a:endParaRPr lang="en-GB" sz="800" kern="100" dirty="0">
              <a:ea typeface="Aptos"/>
              <a:cs typeface="Arial" panose="020B0604020202020204" pitchFamily="34" charset="0"/>
            </a:endParaRPr>
          </a:p>
          <a:p>
            <a:pPr marL="0" indent="0" algn="ctr">
              <a:lnSpc>
                <a:spcPct val="107000"/>
              </a:lnSpc>
              <a:spcBef>
                <a:spcPts val="0"/>
              </a:spcBef>
              <a:buNone/>
            </a:pPr>
            <a:r>
              <a:rPr lang="en-GB" sz="4000" kern="100" dirty="0">
                <a:ea typeface="Aptos"/>
                <a:cs typeface="Arial" panose="020B0604020202020204" pitchFamily="34" charset="0"/>
              </a:rPr>
              <a:t>Deadline for representations is to be received by DGC Planning no later than Thursday 2 July 2026</a:t>
            </a:r>
          </a:p>
          <a:p>
            <a:pPr marL="0" indent="0">
              <a:lnSpc>
                <a:spcPct val="107000"/>
              </a:lnSpc>
              <a:spcBef>
                <a:spcPts val="0"/>
              </a:spcBef>
              <a:buNone/>
            </a:pPr>
            <a:endParaRPr lang="en-GB" sz="800" kern="100" dirty="0">
              <a:effectLst/>
              <a:ea typeface="Aptos"/>
              <a:cs typeface="Arial" panose="020B0604020202020204" pitchFamily="34" charset="0"/>
            </a:endParaRPr>
          </a:p>
          <a:p>
            <a:pPr marL="0" indent="0">
              <a:lnSpc>
                <a:spcPct val="107000"/>
              </a:lnSpc>
              <a:spcBef>
                <a:spcPts val="0"/>
              </a:spcBef>
              <a:buNone/>
            </a:pPr>
            <a:endParaRPr lang="en-GB" sz="800" kern="100" dirty="0">
              <a:ea typeface="Aptos"/>
              <a:cs typeface="Arial" panose="020B0604020202020204" pitchFamily="34" charset="0"/>
            </a:endParaRPr>
          </a:p>
          <a:p>
            <a:pPr marL="0" indent="0">
              <a:lnSpc>
                <a:spcPct val="107000"/>
              </a:lnSpc>
              <a:spcAft>
                <a:spcPts val="800"/>
              </a:spcAft>
              <a:buNone/>
            </a:pPr>
            <a:endParaRPr lang="en-GB" sz="2400" kern="100" dirty="0">
              <a:effectLst/>
              <a:ea typeface="Aptos"/>
              <a:cs typeface="Myriad Pro"/>
            </a:endParaRPr>
          </a:p>
        </p:txBody>
      </p:sp>
      <p:sp>
        <p:nvSpPr>
          <p:cNvPr id="5" name="Slide Number Placeholder 4">
            <a:extLst>
              <a:ext uri="{FF2B5EF4-FFF2-40B4-BE49-F238E27FC236}">
                <a16:creationId xmlns:a16="http://schemas.microsoft.com/office/drawing/2014/main" id="{2036C984-94AB-7691-1ED7-0718844611BA}"/>
              </a:ext>
            </a:extLst>
          </p:cNvPr>
          <p:cNvSpPr>
            <a:spLocks noGrp="1"/>
          </p:cNvSpPr>
          <p:nvPr>
            <p:ph type="sldNum" sz="quarter" idx="12"/>
          </p:nvPr>
        </p:nvSpPr>
        <p:spPr/>
        <p:txBody>
          <a:bodyPr/>
          <a:lstStyle/>
          <a:p>
            <a:fld id="{DB3B867F-5198-4FE7-95E7-571964A14DBE}" type="slidenum">
              <a:rPr lang="en-GB" smtClean="0"/>
              <a:t>12</a:t>
            </a:fld>
            <a:endParaRPr lang="en-GB" dirty="0"/>
          </a:p>
        </p:txBody>
      </p:sp>
      <p:sp>
        <p:nvSpPr>
          <p:cNvPr id="6" name="Footer Placeholder 3">
            <a:extLst>
              <a:ext uri="{FF2B5EF4-FFF2-40B4-BE49-F238E27FC236}">
                <a16:creationId xmlns:a16="http://schemas.microsoft.com/office/drawing/2014/main" id="{A372640F-94F7-4440-B235-A52786223BDE}"/>
              </a:ext>
            </a:extLst>
          </p:cNvPr>
          <p:cNvSpPr>
            <a:spLocks noGrp="1"/>
          </p:cNvSpPr>
          <p:nvPr>
            <p:ph type="ftr" sz="quarter" idx="11"/>
          </p:nvPr>
        </p:nvSpPr>
        <p:spPr>
          <a:xfrm>
            <a:off x="4038600" y="6356350"/>
            <a:ext cx="4114800" cy="365125"/>
          </a:xfrm>
        </p:spPr>
        <p:txBody>
          <a:bodyPr/>
          <a:lstStyle/>
          <a:p>
            <a:r>
              <a:rPr lang="en-GB" dirty="0"/>
              <a:t>Colvend &amp; Southwick Community Council</a:t>
            </a:r>
          </a:p>
        </p:txBody>
      </p:sp>
    </p:spTree>
    <p:extLst>
      <p:ext uri="{BB962C8B-B14F-4D97-AF65-F5344CB8AC3E}">
        <p14:creationId xmlns:p14="http://schemas.microsoft.com/office/powerpoint/2010/main" val="2569147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7AF5F-913F-2D4A-727C-6710BFB5F35B}"/>
              </a:ext>
            </a:extLst>
          </p:cNvPr>
          <p:cNvSpPr>
            <a:spLocks noGrp="1"/>
          </p:cNvSpPr>
          <p:nvPr>
            <p:ph type="title"/>
          </p:nvPr>
        </p:nvSpPr>
        <p:spPr>
          <a:xfrm>
            <a:off x="838200" y="371311"/>
            <a:ext cx="10515600" cy="689233"/>
          </a:xfrm>
        </p:spPr>
        <p:txBody>
          <a:bodyPr>
            <a:normAutofit/>
          </a:bodyPr>
          <a:lstStyle/>
          <a:p>
            <a:pPr algn="ctr">
              <a:lnSpc>
                <a:spcPct val="107000"/>
              </a:lnSpc>
              <a:spcAft>
                <a:spcPts val="800"/>
              </a:spcAft>
            </a:pPr>
            <a:r>
              <a:rPr lang="en-GB" sz="2800" b="1" kern="100" dirty="0">
                <a:latin typeface="+mn-lt"/>
                <a:cs typeface="Arial" panose="020B0604020202020204" pitchFamily="34" charset="0"/>
              </a:rPr>
              <a:t>How to make Representations to DGC Planning</a:t>
            </a:r>
          </a:p>
        </p:txBody>
      </p:sp>
      <p:sp>
        <p:nvSpPr>
          <p:cNvPr id="3" name="Content Placeholder 2">
            <a:extLst>
              <a:ext uri="{FF2B5EF4-FFF2-40B4-BE49-F238E27FC236}">
                <a16:creationId xmlns:a16="http://schemas.microsoft.com/office/drawing/2014/main" id="{3FF6934C-2C52-A2A7-45DA-F9EFAEF86EAC}"/>
              </a:ext>
            </a:extLst>
          </p:cNvPr>
          <p:cNvSpPr>
            <a:spLocks noGrp="1"/>
          </p:cNvSpPr>
          <p:nvPr>
            <p:ph idx="1"/>
          </p:nvPr>
        </p:nvSpPr>
        <p:spPr>
          <a:xfrm>
            <a:off x="784653" y="1237070"/>
            <a:ext cx="10756557" cy="5119280"/>
          </a:xfrm>
        </p:spPr>
        <p:txBody>
          <a:bodyPr>
            <a:noAutofit/>
          </a:bodyPr>
          <a:lstStyle/>
          <a:p>
            <a:pPr marL="0" indent="0">
              <a:lnSpc>
                <a:spcPct val="100000"/>
              </a:lnSpc>
              <a:spcBef>
                <a:spcPts val="0"/>
              </a:spcBef>
              <a:buNone/>
            </a:pPr>
            <a:r>
              <a:rPr lang="en-GB" sz="2400" kern="100" dirty="0">
                <a:effectLst/>
                <a:ea typeface="Aptos"/>
                <a:cs typeface="Arial" panose="020B0604020202020204" pitchFamily="34" charset="0"/>
              </a:rPr>
              <a:t>By letter to: </a:t>
            </a:r>
          </a:p>
          <a:p>
            <a:pPr marL="0" indent="0">
              <a:lnSpc>
                <a:spcPct val="100000"/>
              </a:lnSpc>
              <a:spcBef>
                <a:spcPts val="0"/>
              </a:spcBef>
              <a:buNone/>
            </a:pPr>
            <a:endParaRPr lang="en-GB" sz="2400" kern="100" dirty="0">
              <a:effectLst/>
              <a:ea typeface="Aptos"/>
              <a:cs typeface="Arial" panose="020B0604020202020204" pitchFamily="34" charset="0"/>
            </a:endParaRPr>
          </a:p>
          <a:p>
            <a:pPr marL="0" indent="0">
              <a:lnSpc>
                <a:spcPct val="100000"/>
              </a:lnSpc>
              <a:spcBef>
                <a:spcPts val="0"/>
              </a:spcBef>
              <a:buNone/>
            </a:pPr>
            <a:endParaRPr lang="en-GB" sz="2400" kern="100" dirty="0">
              <a:ea typeface="Aptos"/>
              <a:cs typeface="Arial" panose="020B0604020202020204" pitchFamily="34" charset="0"/>
            </a:endParaRPr>
          </a:p>
          <a:p>
            <a:pPr marL="0" indent="0">
              <a:lnSpc>
                <a:spcPct val="100000"/>
              </a:lnSpc>
              <a:spcBef>
                <a:spcPts val="0"/>
              </a:spcBef>
              <a:buNone/>
            </a:pPr>
            <a:endParaRPr lang="en-GB" sz="2400" kern="100" dirty="0">
              <a:effectLst/>
              <a:ea typeface="Aptos"/>
              <a:cs typeface="Arial" panose="020B0604020202020204" pitchFamily="34" charset="0"/>
            </a:endParaRPr>
          </a:p>
          <a:p>
            <a:pPr marL="0" indent="0">
              <a:lnSpc>
                <a:spcPct val="100000"/>
              </a:lnSpc>
              <a:spcBef>
                <a:spcPts val="0"/>
              </a:spcBef>
              <a:buNone/>
            </a:pPr>
            <a:endParaRPr lang="en-GB" sz="2400" kern="100" dirty="0">
              <a:effectLst/>
              <a:ea typeface="Aptos"/>
              <a:cs typeface="Arial" panose="020B0604020202020204" pitchFamily="34" charset="0"/>
            </a:endParaRPr>
          </a:p>
          <a:p>
            <a:pPr marL="0" indent="0">
              <a:lnSpc>
                <a:spcPct val="100000"/>
              </a:lnSpc>
              <a:spcBef>
                <a:spcPts val="0"/>
              </a:spcBef>
              <a:buNone/>
            </a:pPr>
            <a:endParaRPr lang="en-GB" sz="2400" kern="100" dirty="0">
              <a:ea typeface="Aptos"/>
              <a:cs typeface="Arial" panose="020B0604020202020204" pitchFamily="34" charset="0"/>
            </a:endParaRPr>
          </a:p>
          <a:p>
            <a:pPr marL="0" indent="0">
              <a:lnSpc>
                <a:spcPct val="100000"/>
              </a:lnSpc>
              <a:spcBef>
                <a:spcPts val="0"/>
              </a:spcBef>
              <a:buNone/>
            </a:pPr>
            <a:r>
              <a:rPr lang="en-GB" sz="2400" kern="100" dirty="0">
                <a:effectLst/>
                <a:ea typeface="Aptos"/>
                <a:cs typeface="Arial" panose="020B0604020202020204" pitchFamily="34" charset="0"/>
              </a:rPr>
              <a:t>Email: </a:t>
            </a:r>
            <a:r>
              <a:rPr lang="en-GB" sz="2400" dirty="0">
                <a:solidFill>
                  <a:srgbClr val="3333CC"/>
                </a:solidFill>
                <a:latin typeface="Arial" panose="020B0604020202020204" pitchFamily="34" charset="0"/>
                <a:hlinkClick r:id="rId2">
                  <a:extLst>
                    <a:ext uri="{A12FA001-AC4F-418D-AE19-62706E023703}">
                      <ahyp:hlinkClr xmlns:ahyp="http://schemas.microsoft.com/office/drawing/2018/hyperlinkcolor" val="tx"/>
                    </a:ext>
                  </a:extLst>
                </a:hlinkClick>
              </a:rPr>
              <a:t>planningrepresentations@dumgal.gov.uk</a:t>
            </a:r>
            <a:endParaRPr lang="en-GB" sz="2400" dirty="0">
              <a:solidFill>
                <a:srgbClr val="3333CC"/>
              </a:solidFill>
              <a:latin typeface="Arial" panose="020B0604020202020204" pitchFamily="34" charset="0"/>
            </a:endParaRPr>
          </a:p>
          <a:p>
            <a:pPr marL="0" indent="0">
              <a:lnSpc>
                <a:spcPct val="100000"/>
              </a:lnSpc>
              <a:spcBef>
                <a:spcPts val="0"/>
              </a:spcBef>
              <a:buNone/>
            </a:pPr>
            <a:endParaRPr lang="en-GB" sz="800" kern="100" dirty="0">
              <a:ea typeface="Aptos"/>
              <a:cs typeface="Arial" panose="020B0604020202020204" pitchFamily="34" charset="0"/>
            </a:endParaRPr>
          </a:p>
          <a:p>
            <a:pPr marL="0" indent="0">
              <a:lnSpc>
                <a:spcPct val="100000"/>
              </a:lnSpc>
              <a:spcBef>
                <a:spcPts val="0"/>
              </a:spcBef>
              <a:buNone/>
            </a:pPr>
            <a:r>
              <a:rPr lang="en-GB" sz="2400" kern="100" dirty="0">
                <a:ea typeface="Aptos"/>
                <a:cs typeface="Arial" panose="020B0604020202020204" pitchFamily="34" charset="0"/>
              </a:rPr>
              <a:t>Online:</a:t>
            </a:r>
            <a:r>
              <a:rPr lang="en-GB" sz="2400" kern="100" dirty="0">
                <a:effectLst/>
                <a:ea typeface="Aptos"/>
                <a:cs typeface="Arial" panose="020B0604020202020204" pitchFamily="34" charset="0"/>
              </a:rPr>
              <a:t> </a:t>
            </a:r>
            <a:r>
              <a:rPr lang="en-GB" sz="2400" dirty="0">
                <a:solidFill>
                  <a:srgbClr val="3333CC"/>
                </a:solidFill>
                <a:effectLst/>
                <a:latin typeface="Arial" panose="020B0604020202020204" pitchFamily="34" charset="0"/>
                <a:ea typeface="Aptos"/>
              </a:rPr>
              <a:t>https://www.dumfriesandgalloway.gov.uk/planning-building/planning/step-by-step/comment-object-planning-application-step-step</a:t>
            </a:r>
            <a:endParaRPr lang="en-GB" sz="2400" kern="100" dirty="0">
              <a:effectLst/>
              <a:ea typeface="Aptos"/>
              <a:cs typeface="Arial" panose="020B0604020202020204" pitchFamily="34" charset="0"/>
            </a:endParaRPr>
          </a:p>
          <a:p>
            <a:pPr marL="0" indent="0">
              <a:lnSpc>
                <a:spcPct val="100000"/>
              </a:lnSpc>
              <a:spcBef>
                <a:spcPts val="0"/>
              </a:spcBef>
              <a:buNone/>
            </a:pPr>
            <a:endParaRPr lang="en-GB" sz="800" kern="100" dirty="0">
              <a:ea typeface="Aptos"/>
              <a:cs typeface="Myriad Pro"/>
            </a:endParaRPr>
          </a:p>
          <a:p>
            <a:pPr marL="0" indent="0">
              <a:lnSpc>
                <a:spcPct val="100000"/>
              </a:lnSpc>
              <a:spcBef>
                <a:spcPts val="0"/>
              </a:spcBef>
              <a:buNone/>
            </a:pPr>
            <a:r>
              <a:rPr lang="en-GB" sz="2400" kern="100" dirty="0">
                <a:ea typeface="Aptos"/>
                <a:cs typeface="Myriad Pro"/>
              </a:rPr>
              <a:t>For all options y</a:t>
            </a:r>
            <a:r>
              <a:rPr lang="en-GB" sz="2400" kern="100" dirty="0">
                <a:effectLst/>
                <a:ea typeface="Aptos"/>
                <a:cs typeface="Myriad Pro"/>
              </a:rPr>
              <a:t>ou must include; your full name and address, the date and your email address as well as the application reference (26/0831/FUL) and the site address – Sandyhills Holiday Park, Colvend, Dalbeattie, DG5 4PT. </a:t>
            </a:r>
          </a:p>
          <a:p>
            <a:pPr marL="0" indent="0">
              <a:lnSpc>
                <a:spcPct val="100000"/>
              </a:lnSpc>
              <a:spcBef>
                <a:spcPts val="0"/>
              </a:spcBef>
              <a:buNone/>
            </a:pPr>
            <a:r>
              <a:rPr lang="en-GB" sz="2400" b="1" kern="100" dirty="0">
                <a:ea typeface="Aptos"/>
                <a:cs typeface="Myriad Pro"/>
              </a:rPr>
              <a:t>SINGLE</a:t>
            </a:r>
            <a:r>
              <a:rPr lang="en-GB" sz="2400" kern="100" dirty="0">
                <a:ea typeface="Aptos"/>
                <a:cs typeface="Myriad Pro"/>
              </a:rPr>
              <a:t> representations are encouraged as group representations only count as one.</a:t>
            </a:r>
            <a:endParaRPr lang="en-GB" sz="2400" kern="100" dirty="0">
              <a:effectLst/>
              <a:ea typeface="Aptos"/>
              <a:cs typeface="Myriad Pro"/>
            </a:endParaRPr>
          </a:p>
          <a:p>
            <a:pPr marL="0" indent="0">
              <a:lnSpc>
                <a:spcPct val="107000"/>
              </a:lnSpc>
              <a:spcAft>
                <a:spcPts val="800"/>
              </a:spcAft>
              <a:buNone/>
            </a:pPr>
            <a:endParaRPr lang="en-GB" sz="2400" kern="100" dirty="0">
              <a:effectLst/>
              <a:ea typeface="Aptos"/>
              <a:cs typeface="Myriad Pro"/>
            </a:endParaRPr>
          </a:p>
        </p:txBody>
      </p:sp>
      <p:sp>
        <p:nvSpPr>
          <p:cNvPr id="5" name="Slide Number Placeholder 4">
            <a:extLst>
              <a:ext uri="{FF2B5EF4-FFF2-40B4-BE49-F238E27FC236}">
                <a16:creationId xmlns:a16="http://schemas.microsoft.com/office/drawing/2014/main" id="{2036C984-94AB-7691-1ED7-0718844611BA}"/>
              </a:ext>
            </a:extLst>
          </p:cNvPr>
          <p:cNvSpPr>
            <a:spLocks noGrp="1"/>
          </p:cNvSpPr>
          <p:nvPr>
            <p:ph type="sldNum" sz="quarter" idx="12"/>
          </p:nvPr>
        </p:nvSpPr>
        <p:spPr/>
        <p:txBody>
          <a:bodyPr/>
          <a:lstStyle/>
          <a:p>
            <a:fld id="{DB3B867F-5198-4FE7-95E7-571964A14DBE}" type="slidenum">
              <a:rPr lang="en-GB" smtClean="0"/>
              <a:t>13</a:t>
            </a:fld>
            <a:endParaRPr lang="en-GB" dirty="0"/>
          </a:p>
        </p:txBody>
      </p:sp>
      <p:sp>
        <p:nvSpPr>
          <p:cNvPr id="6" name="Footer Placeholder 3">
            <a:extLst>
              <a:ext uri="{FF2B5EF4-FFF2-40B4-BE49-F238E27FC236}">
                <a16:creationId xmlns:a16="http://schemas.microsoft.com/office/drawing/2014/main" id="{A372640F-94F7-4440-B235-A52786223BDE}"/>
              </a:ext>
            </a:extLst>
          </p:cNvPr>
          <p:cNvSpPr>
            <a:spLocks noGrp="1"/>
          </p:cNvSpPr>
          <p:nvPr>
            <p:ph type="ftr" sz="quarter" idx="11"/>
          </p:nvPr>
        </p:nvSpPr>
        <p:spPr>
          <a:xfrm>
            <a:off x="4038600" y="6356350"/>
            <a:ext cx="4114800" cy="365125"/>
          </a:xfrm>
        </p:spPr>
        <p:txBody>
          <a:bodyPr/>
          <a:lstStyle/>
          <a:p>
            <a:r>
              <a:rPr lang="en-GB" dirty="0"/>
              <a:t>Colvend &amp; Southwick Community Council</a:t>
            </a:r>
          </a:p>
        </p:txBody>
      </p:sp>
      <p:sp>
        <p:nvSpPr>
          <p:cNvPr id="4" name="TextBox 3">
            <a:extLst>
              <a:ext uri="{FF2B5EF4-FFF2-40B4-BE49-F238E27FC236}">
                <a16:creationId xmlns:a16="http://schemas.microsoft.com/office/drawing/2014/main" id="{FF8F10F2-E24F-49BA-8E5C-FAC32F89A4D9}"/>
              </a:ext>
            </a:extLst>
          </p:cNvPr>
          <p:cNvSpPr txBox="1"/>
          <p:nvPr/>
        </p:nvSpPr>
        <p:spPr>
          <a:xfrm>
            <a:off x="2505332" y="1241860"/>
            <a:ext cx="4377382" cy="2585323"/>
          </a:xfrm>
          <a:prstGeom prst="rect">
            <a:avLst/>
          </a:prstGeom>
          <a:noFill/>
        </p:spPr>
        <p:txBody>
          <a:bodyPr wrap="square" rtlCol="0">
            <a:spAutoFit/>
          </a:bodyPr>
          <a:lstStyle/>
          <a:p>
            <a:r>
              <a:rPr lang="en-GB" sz="2400" kern="100" dirty="0">
                <a:effectLst/>
                <a:latin typeface="Arial" panose="020B0604020202020204" pitchFamily="34" charset="0"/>
                <a:ea typeface="Aptos"/>
                <a:cs typeface="Arial" panose="020B0604020202020204" pitchFamily="34" charset="0"/>
              </a:rPr>
              <a:t>The Planning Department</a:t>
            </a:r>
            <a:endParaRPr lang="en-GB" sz="2400" kern="100" dirty="0">
              <a:effectLst/>
              <a:latin typeface="Arial" panose="020B0604020202020204" pitchFamily="34" charset="0"/>
              <a:ea typeface="Aptos"/>
              <a:cs typeface="Myriad Pro"/>
            </a:endParaRPr>
          </a:p>
          <a:p>
            <a:r>
              <a:rPr lang="en-GB" sz="2400" kern="100" dirty="0">
                <a:effectLst/>
                <a:latin typeface="Arial" panose="020B0604020202020204" pitchFamily="34" charset="0"/>
                <a:ea typeface="Aptos"/>
                <a:cs typeface="Arial" panose="020B0604020202020204" pitchFamily="34" charset="0"/>
              </a:rPr>
              <a:t>Dumfries and Galloway Council</a:t>
            </a:r>
            <a:endParaRPr lang="en-GB" sz="2400" kern="100" dirty="0">
              <a:effectLst/>
              <a:latin typeface="Arial" panose="020B0604020202020204" pitchFamily="34" charset="0"/>
              <a:ea typeface="Aptos"/>
              <a:cs typeface="Myriad Pro"/>
            </a:endParaRPr>
          </a:p>
          <a:p>
            <a:r>
              <a:rPr lang="en-GB" sz="2400" kern="100" dirty="0">
                <a:effectLst/>
                <a:latin typeface="Arial" panose="020B0604020202020204" pitchFamily="34" charset="0"/>
                <a:ea typeface="Aptos"/>
                <a:cs typeface="Arial" panose="020B0604020202020204" pitchFamily="34" charset="0"/>
              </a:rPr>
              <a:t>English Street</a:t>
            </a:r>
            <a:endParaRPr lang="en-GB" sz="2400" kern="100" dirty="0">
              <a:effectLst/>
              <a:latin typeface="Arial" panose="020B0604020202020204" pitchFamily="34" charset="0"/>
              <a:ea typeface="Aptos"/>
              <a:cs typeface="Myriad Pro"/>
            </a:endParaRPr>
          </a:p>
          <a:p>
            <a:r>
              <a:rPr lang="en-GB" sz="2400" kern="100" dirty="0">
                <a:effectLst/>
                <a:latin typeface="Arial" panose="020B0604020202020204" pitchFamily="34" charset="0"/>
                <a:ea typeface="Aptos"/>
                <a:cs typeface="Arial" panose="020B0604020202020204" pitchFamily="34" charset="0"/>
              </a:rPr>
              <a:t>Dumfries</a:t>
            </a:r>
            <a:endParaRPr lang="en-GB" sz="2400" kern="100" dirty="0">
              <a:effectLst/>
              <a:latin typeface="Arial" panose="020B0604020202020204" pitchFamily="34" charset="0"/>
              <a:ea typeface="Aptos"/>
              <a:cs typeface="Myriad Pro"/>
            </a:endParaRPr>
          </a:p>
          <a:p>
            <a:r>
              <a:rPr lang="en-GB" sz="2400" kern="100" dirty="0">
                <a:effectLst/>
                <a:latin typeface="Arial" panose="020B0604020202020204" pitchFamily="34" charset="0"/>
                <a:ea typeface="Aptos"/>
                <a:cs typeface="Arial" panose="020B0604020202020204" pitchFamily="34" charset="0"/>
              </a:rPr>
              <a:t>DG1 2HR</a:t>
            </a:r>
            <a:endParaRPr lang="en-GB" sz="2400" kern="100" dirty="0">
              <a:effectLst/>
              <a:latin typeface="Arial" panose="020B0604020202020204" pitchFamily="34" charset="0"/>
              <a:ea typeface="Aptos"/>
              <a:cs typeface="Myriad Pro"/>
            </a:endParaRPr>
          </a:p>
          <a:p>
            <a:endParaRPr lang="en-GB" dirty="0"/>
          </a:p>
        </p:txBody>
      </p:sp>
    </p:spTree>
    <p:extLst>
      <p:ext uri="{BB962C8B-B14F-4D97-AF65-F5344CB8AC3E}">
        <p14:creationId xmlns:p14="http://schemas.microsoft.com/office/powerpoint/2010/main" val="1789828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CD893-D08C-F139-CD74-D11C75F94B01}"/>
              </a:ext>
            </a:extLst>
          </p:cNvPr>
          <p:cNvSpPr>
            <a:spLocks noGrp="1"/>
          </p:cNvSpPr>
          <p:nvPr>
            <p:ph type="title"/>
          </p:nvPr>
        </p:nvSpPr>
        <p:spPr>
          <a:xfrm>
            <a:off x="838200" y="365125"/>
            <a:ext cx="10515600" cy="761917"/>
          </a:xfrm>
        </p:spPr>
        <p:txBody>
          <a:bodyPr/>
          <a:lstStyle/>
          <a:p>
            <a:r>
              <a:rPr lang="en-GB" dirty="0"/>
              <a:t>26/0831/FUL PLANNING APPLICATION</a:t>
            </a:r>
          </a:p>
        </p:txBody>
      </p:sp>
      <p:sp>
        <p:nvSpPr>
          <p:cNvPr id="4" name="Footer Placeholder 3">
            <a:extLst>
              <a:ext uri="{FF2B5EF4-FFF2-40B4-BE49-F238E27FC236}">
                <a16:creationId xmlns:a16="http://schemas.microsoft.com/office/drawing/2014/main" id="{63480032-6EA4-0F05-AF8A-ACCD3F8BE3E6}"/>
              </a:ext>
            </a:extLst>
          </p:cNvPr>
          <p:cNvSpPr>
            <a:spLocks noGrp="1"/>
          </p:cNvSpPr>
          <p:nvPr>
            <p:ph type="ftr" sz="quarter" idx="11"/>
          </p:nvPr>
        </p:nvSpPr>
        <p:spPr/>
        <p:txBody>
          <a:bodyPr/>
          <a:lstStyle/>
          <a:p>
            <a:r>
              <a:rPr lang="en-GB"/>
              <a:t>Colvend &amp; Southwick Community Council</a:t>
            </a:r>
          </a:p>
        </p:txBody>
      </p:sp>
      <p:sp>
        <p:nvSpPr>
          <p:cNvPr id="5" name="Slide Number Placeholder 4">
            <a:extLst>
              <a:ext uri="{FF2B5EF4-FFF2-40B4-BE49-F238E27FC236}">
                <a16:creationId xmlns:a16="http://schemas.microsoft.com/office/drawing/2014/main" id="{1246574E-69A3-05E6-AA14-6E1168593E51}"/>
              </a:ext>
            </a:extLst>
          </p:cNvPr>
          <p:cNvSpPr>
            <a:spLocks noGrp="1"/>
          </p:cNvSpPr>
          <p:nvPr>
            <p:ph type="sldNum" sz="quarter" idx="12"/>
          </p:nvPr>
        </p:nvSpPr>
        <p:spPr/>
        <p:txBody>
          <a:bodyPr/>
          <a:lstStyle/>
          <a:p>
            <a:fld id="{DB3B867F-5198-4FE7-95E7-571964A14DBE}" type="slidenum">
              <a:rPr lang="en-GB" smtClean="0"/>
              <a:t>2</a:t>
            </a:fld>
            <a:endParaRPr lang="en-GB"/>
          </a:p>
        </p:txBody>
      </p:sp>
      <p:pic>
        <p:nvPicPr>
          <p:cNvPr id="8" name="Picture 7">
            <a:extLst>
              <a:ext uri="{FF2B5EF4-FFF2-40B4-BE49-F238E27FC236}">
                <a16:creationId xmlns:a16="http://schemas.microsoft.com/office/drawing/2014/main" id="{0FFA5070-B609-4C97-8009-005710C0F91A}"/>
              </a:ext>
            </a:extLst>
          </p:cNvPr>
          <p:cNvPicPr>
            <a:picLocks noChangeAspect="1"/>
          </p:cNvPicPr>
          <p:nvPr/>
        </p:nvPicPr>
        <p:blipFill rotWithShape="1">
          <a:blip r:embed="rId2"/>
          <a:srcRect l="55845" t="24264" r="2651" b="6745"/>
          <a:stretch/>
        </p:blipFill>
        <p:spPr>
          <a:xfrm>
            <a:off x="1210955" y="1107848"/>
            <a:ext cx="9411205" cy="5002569"/>
          </a:xfrm>
          <a:prstGeom prst="rect">
            <a:avLst/>
          </a:prstGeom>
        </p:spPr>
      </p:pic>
    </p:spTree>
    <p:extLst>
      <p:ext uri="{BB962C8B-B14F-4D97-AF65-F5344CB8AC3E}">
        <p14:creationId xmlns:p14="http://schemas.microsoft.com/office/powerpoint/2010/main" val="4184793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CD893-D08C-F139-CD74-D11C75F94B01}"/>
              </a:ext>
            </a:extLst>
          </p:cNvPr>
          <p:cNvSpPr>
            <a:spLocks noGrp="1"/>
          </p:cNvSpPr>
          <p:nvPr>
            <p:ph type="title"/>
          </p:nvPr>
        </p:nvSpPr>
        <p:spPr>
          <a:xfrm>
            <a:off x="838200" y="365125"/>
            <a:ext cx="10515600" cy="761917"/>
          </a:xfrm>
        </p:spPr>
        <p:txBody>
          <a:bodyPr>
            <a:normAutofit fontScale="90000"/>
          </a:bodyPr>
          <a:lstStyle/>
          <a:p>
            <a:pPr algn="ctr"/>
            <a:r>
              <a:rPr lang="en-GB" dirty="0"/>
              <a:t>26/0831/FUL PLANNING APPLICATION DETAILS</a:t>
            </a:r>
          </a:p>
        </p:txBody>
      </p:sp>
      <p:sp>
        <p:nvSpPr>
          <p:cNvPr id="4" name="Footer Placeholder 3">
            <a:extLst>
              <a:ext uri="{FF2B5EF4-FFF2-40B4-BE49-F238E27FC236}">
                <a16:creationId xmlns:a16="http://schemas.microsoft.com/office/drawing/2014/main" id="{63480032-6EA4-0F05-AF8A-ACCD3F8BE3E6}"/>
              </a:ext>
            </a:extLst>
          </p:cNvPr>
          <p:cNvSpPr>
            <a:spLocks noGrp="1"/>
          </p:cNvSpPr>
          <p:nvPr>
            <p:ph type="ftr" sz="quarter" idx="11"/>
          </p:nvPr>
        </p:nvSpPr>
        <p:spPr/>
        <p:txBody>
          <a:bodyPr/>
          <a:lstStyle/>
          <a:p>
            <a:r>
              <a:rPr lang="en-GB"/>
              <a:t>Colvend &amp; Southwick Community Council</a:t>
            </a:r>
          </a:p>
        </p:txBody>
      </p:sp>
      <p:sp>
        <p:nvSpPr>
          <p:cNvPr id="5" name="Slide Number Placeholder 4">
            <a:extLst>
              <a:ext uri="{FF2B5EF4-FFF2-40B4-BE49-F238E27FC236}">
                <a16:creationId xmlns:a16="http://schemas.microsoft.com/office/drawing/2014/main" id="{1246574E-69A3-05E6-AA14-6E1168593E51}"/>
              </a:ext>
            </a:extLst>
          </p:cNvPr>
          <p:cNvSpPr>
            <a:spLocks noGrp="1"/>
          </p:cNvSpPr>
          <p:nvPr>
            <p:ph type="sldNum" sz="quarter" idx="12"/>
          </p:nvPr>
        </p:nvSpPr>
        <p:spPr/>
        <p:txBody>
          <a:bodyPr/>
          <a:lstStyle/>
          <a:p>
            <a:fld id="{DB3B867F-5198-4FE7-95E7-571964A14DBE}" type="slidenum">
              <a:rPr lang="en-GB" smtClean="0"/>
              <a:t>3</a:t>
            </a:fld>
            <a:endParaRPr lang="en-GB"/>
          </a:p>
        </p:txBody>
      </p:sp>
      <p:sp>
        <p:nvSpPr>
          <p:cNvPr id="3" name="TextBox 2">
            <a:extLst>
              <a:ext uri="{FF2B5EF4-FFF2-40B4-BE49-F238E27FC236}">
                <a16:creationId xmlns:a16="http://schemas.microsoft.com/office/drawing/2014/main" id="{AF6C4922-E9C0-41DC-BBE5-EA64AEDB1190}"/>
              </a:ext>
            </a:extLst>
          </p:cNvPr>
          <p:cNvSpPr txBox="1"/>
          <p:nvPr/>
        </p:nvSpPr>
        <p:spPr>
          <a:xfrm>
            <a:off x="1087395" y="1359243"/>
            <a:ext cx="10015151" cy="4401205"/>
          </a:xfrm>
          <a:prstGeom prst="rect">
            <a:avLst/>
          </a:prstGeom>
          <a:noFill/>
        </p:spPr>
        <p:txBody>
          <a:bodyPr wrap="square" rtlCol="0">
            <a:spAutoFit/>
          </a:bodyPr>
          <a:lstStyle/>
          <a:p>
            <a:pPr marL="285750" indent="-285750">
              <a:buFont typeface="Arial" panose="020B0604020202020204" pitchFamily="34" charset="0"/>
              <a:buChar char="•"/>
            </a:pPr>
            <a:r>
              <a:rPr lang="en-GB" sz="2800" dirty="0"/>
              <a:t>4 CAMPING PODS RELOCATED FROM FURTHER DOWN THE SITE</a:t>
            </a:r>
          </a:p>
          <a:p>
            <a:pPr marL="285750" indent="-285750">
              <a:buFont typeface="Arial" panose="020B0604020202020204" pitchFamily="34" charset="0"/>
              <a:buChar char="•"/>
            </a:pPr>
            <a:r>
              <a:rPr lang="en-GB" sz="2800" dirty="0"/>
              <a:t>20 NEW STATIC CARAVANS:</a:t>
            </a:r>
          </a:p>
          <a:p>
            <a:pPr lvl="1"/>
            <a:r>
              <a:rPr lang="en-GB" sz="2800" dirty="0"/>
              <a:t>FRONT ROW</a:t>
            </a:r>
          </a:p>
          <a:p>
            <a:pPr marL="742950" lvl="1" indent="-285750">
              <a:buFont typeface="Arial" panose="020B0604020202020204" pitchFamily="34" charset="0"/>
              <a:buChar char="•"/>
            </a:pPr>
            <a:r>
              <a:rPr lang="en-GB" sz="2800" dirty="0"/>
              <a:t>8 UNITS 14’ X 40’ – 6.3M X 15M DECKING @ 6M CENTRES</a:t>
            </a:r>
          </a:p>
          <a:p>
            <a:pPr marL="742950" lvl="1" indent="-285750">
              <a:buFont typeface="Arial" panose="020B0604020202020204" pitchFamily="34" charset="0"/>
              <a:buChar char="•"/>
            </a:pPr>
            <a:r>
              <a:rPr lang="en-GB" sz="2800" dirty="0"/>
              <a:t>2 UNITS 20’ X 40’ – 8M X 15M DECKING @ 6M CENTRES</a:t>
            </a:r>
          </a:p>
          <a:p>
            <a:pPr lvl="1"/>
            <a:r>
              <a:rPr lang="en-GB" sz="2800" dirty="0"/>
              <a:t>REAR ROW</a:t>
            </a:r>
          </a:p>
          <a:p>
            <a:pPr marL="742950" lvl="1" indent="-285750">
              <a:buFont typeface="Arial" panose="020B0604020202020204" pitchFamily="34" charset="0"/>
              <a:buChar char="•"/>
            </a:pPr>
            <a:r>
              <a:rPr lang="en-GB" sz="2800" dirty="0"/>
              <a:t>10 UNITS 13’ X 40’ – 6.2M X 15M DECKING @ 6.2M CENTRES</a:t>
            </a:r>
          </a:p>
          <a:p>
            <a:pPr marL="285750" indent="-285750">
              <a:buFont typeface="Arial" panose="020B0604020202020204" pitchFamily="34" charset="0"/>
              <a:buChar char="•"/>
            </a:pPr>
            <a:r>
              <a:rPr lang="en-GB" sz="2800" dirty="0"/>
              <a:t>NEW ACCESS ROADS FRONT – 4M WIDE, REAR – 3M WIDE</a:t>
            </a:r>
          </a:p>
          <a:p>
            <a:pPr marL="285750" indent="-285750">
              <a:buFont typeface="Arial" panose="020B0604020202020204" pitchFamily="34" charset="0"/>
              <a:buChar char="•"/>
            </a:pPr>
            <a:r>
              <a:rPr lang="en-GB" sz="2800" dirty="0"/>
              <a:t>7 MOTORHOME/TOURER STANDINGS 12M DEEP X 9M WIDE</a:t>
            </a:r>
          </a:p>
          <a:p>
            <a:pPr marL="285750" indent="-285750">
              <a:buFont typeface="Arial" panose="020B0604020202020204" pitchFamily="34" charset="0"/>
              <a:buChar char="•"/>
            </a:pPr>
            <a:r>
              <a:rPr lang="en-GB" sz="2800" dirty="0"/>
              <a:t>36 EXISTING UNITS + 27 NEW UNITS = 64% INCREASE</a:t>
            </a:r>
          </a:p>
        </p:txBody>
      </p:sp>
    </p:spTree>
    <p:extLst>
      <p:ext uri="{BB962C8B-B14F-4D97-AF65-F5344CB8AC3E}">
        <p14:creationId xmlns:p14="http://schemas.microsoft.com/office/powerpoint/2010/main" val="3854897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CD893-D08C-F139-CD74-D11C75F94B01}"/>
              </a:ext>
            </a:extLst>
          </p:cNvPr>
          <p:cNvSpPr>
            <a:spLocks noGrp="1"/>
          </p:cNvSpPr>
          <p:nvPr>
            <p:ph type="title"/>
          </p:nvPr>
        </p:nvSpPr>
        <p:spPr>
          <a:xfrm>
            <a:off x="838200" y="365125"/>
            <a:ext cx="10515600" cy="761917"/>
          </a:xfrm>
        </p:spPr>
        <p:txBody>
          <a:bodyPr>
            <a:normAutofit fontScale="90000"/>
          </a:bodyPr>
          <a:lstStyle/>
          <a:p>
            <a:r>
              <a:rPr lang="en-GB" dirty="0"/>
              <a:t>26/0821/FUL COMPARISON WITH 22/0197/SCO</a:t>
            </a:r>
          </a:p>
        </p:txBody>
      </p:sp>
      <p:sp>
        <p:nvSpPr>
          <p:cNvPr id="4" name="Footer Placeholder 3">
            <a:extLst>
              <a:ext uri="{FF2B5EF4-FFF2-40B4-BE49-F238E27FC236}">
                <a16:creationId xmlns:a16="http://schemas.microsoft.com/office/drawing/2014/main" id="{63480032-6EA4-0F05-AF8A-ACCD3F8BE3E6}"/>
              </a:ext>
            </a:extLst>
          </p:cNvPr>
          <p:cNvSpPr>
            <a:spLocks noGrp="1"/>
          </p:cNvSpPr>
          <p:nvPr>
            <p:ph type="ftr" sz="quarter" idx="11"/>
          </p:nvPr>
        </p:nvSpPr>
        <p:spPr/>
        <p:txBody>
          <a:bodyPr/>
          <a:lstStyle/>
          <a:p>
            <a:r>
              <a:rPr lang="en-GB"/>
              <a:t>Colvend &amp; Southwick Community Council</a:t>
            </a:r>
          </a:p>
        </p:txBody>
      </p:sp>
      <p:sp>
        <p:nvSpPr>
          <p:cNvPr id="5" name="Slide Number Placeholder 4">
            <a:extLst>
              <a:ext uri="{FF2B5EF4-FFF2-40B4-BE49-F238E27FC236}">
                <a16:creationId xmlns:a16="http://schemas.microsoft.com/office/drawing/2014/main" id="{1246574E-69A3-05E6-AA14-6E1168593E51}"/>
              </a:ext>
            </a:extLst>
          </p:cNvPr>
          <p:cNvSpPr>
            <a:spLocks noGrp="1"/>
          </p:cNvSpPr>
          <p:nvPr>
            <p:ph type="sldNum" sz="quarter" idx="12"/>
          </p:nvPr>
        </p:nvSpPr>
        <p:spPr/>
        <p:txBody>
          <a:bodyPr/>
          <a:lstStyle/>
          <a:p>
            <a:fld id="{DB3B867F-5198-4FE7-95E7-571964A14DBE}" type="slidenum">
              <a:rPr lang="en-GB" smtClean="0"/>
              <a:t>4</a:t>
            </a:fld>
            <a:endParaRPr lang="en-GB"/>
          </a:p>
        </p:txBody>
      </p:sp>
      <p:pic>
        <p:nvPicPr>
          <p:cNvPr id="2050" name="Picture 1">
            <a:extLst>
              <a:ext uri="{FF2B5EF4-FFF2-40B4-BE49-F238E27FC236}">
                <a16:creationId xmlns:a16="http://schemas.microsoft.com/office/drawing/2014/main" id="{023751CE-9C56-422E-943B-696116069C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6628" t="15378" r="22948" b="10741"/>
          <a:stretch>
            <a:fillRect/>
          </a:stretch>
        </p:blipFill>
        <p:spPr bwMode="auto">
          <a:xfrm>
            <a:off x="5859462" y="1127042"/>
            <a:ext cx="2713038" cy="5229307"/>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5">
            <a:extLst>
              <a:ext uri="{FF2B5EF4-FFF2-40B4-BE49-F238E27FC236}">
                <a16:creationId xmlns:a16="http://schemas.microsoft.com/office/drawing/2014/main" id="{234D74AF-A9CB-43E3-9CDA-0CDB4CE84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0609" t="15376" r="26602" b="6396"/>
          <a:stretch>
            <a:fillRect/>
          </a:stretch>
        </p:blipFill>
        <p:spPr bwMode="auto">
          <a:xfrm>
            <a:off x="2870439" y="1127042"/>
            <a:ext cx="2770600" cy="5229308"/>
          </a:xfrm>
          <a:prstGeom prst="rect">
            <a:avLst/>
          </a:prstGeom>
          <a:noFill/>
          <a:extLst>
            <a:ext uri="{909E8E84-426E-40DD-AFC4-6F175D3DCCD1}">
              <a14:hiddenFill xmlns:a14="http://schemas.microsoft.com/office/drawing/2010/main">
                <a:solidFill>
                  <a:srgbClr val="FFFFFF"/>
                </a:solidFill>
              </a14:hiddenFill>
            </a:ext>
          </a:extLst>
        </p:spPr>
      </p:pic>
      <p:sp>
        <p:nvSpPr>
          <p:cNvPr id="3" name="Oval 3">
            <a:extLst>
              <a:ext uri="{FF2B5EF4-FFF2-40B4-BE49-F238E27FC236}">
                <a16:creationId xmlns:a16="http://schemas.microsoft.com/office/drawing/2014/main" id="{B0BCAAB6-6814-46E4-BDFC-DE94127A1920}"/>
              </a:ext>
            </a:extLst>
          </p:cNvPr>
          <p:cNvSpPr>
            <a:spLocks noChangeArrowheads="1"/>
          </p:cNvSpPr>
          <p:nvPr/>
        </p:nvSpPr>
        <p:spPr bwMode="auto">
          <a:xfrm>
            <a:off x="5764427" y="2910878"/>
            <a:ext cx="1951838" cy="1599338"/>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alpha val="0"/>
                  </a:srgbClr>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Oval 4">
            <a:extLst>
              <a:ext uri="{FF2B5EF4-FFF2-40B4-BE49-F238E27FC236}">
                <a16:creationId xmlns:a16="http://schemas.microsoft.com/office/drawing/2014/main" id="{75E81B86-D2B5-4807-88C0-73D55CB5F790}"/>
              </a:ext>
            </a:extLst>
          </p:cNvPr>
          <p:cNvSpPr>
            <a:spLocks noChangeArrowheads="1"/>
          </p:cNvSpPr>
          <p:nvPr/>
        </p:nvSpPr>
        <p:spPr bwMode="auto">
          <a:xfrm>
            <a:off x="2905894" y="1584242"/>
            <a:ext cx="1492584" cy="231843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5">
            <a:extLst>
              <a:ext uri="{FF2B5EF4-FFF2-40B4-BE49-F238E27FC236}">
                <a16:creationId xmlns:a16="http://schemas.microsoft.com/office/drawing/2014/main" id="{120B0DAB-D6FB-420E-AB02-216540DB9682}"/>
              </a:ext>
            </a:extLst>
          </p:cNvPr>
          <p:cNvSpPr>
            <a:spLocks noChangeShapeType="1"/>
          </p:cNvSpPr>
          <p:nvPr/>
        </p:nvSpPr>
        <p:spPr bwMode="auto">
          <a:xfrm>
            <a:off x="4398479" y="2860589"/>
            <a:ext cx="1460983" cy="469557"/>
          </a:xfrm>
          <a:prstGeom prst="straightConnector1">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6">
            <a:extLst>
              <a:ext uri="{FF2B5EF4-FFF2-40B4-BE49-F238E27FC236}">
                <a16:creationId xmlns:a16="http://schemas.microsoft.com/office/drawing/2014/main" id="{9D178734-2D2F-476A-8AB5-F0375224253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7">
            <a:extLst>
              <a:ext uri="{FF2B5EF4-FFF2-40B4-BE49-F238E27FC236}">
                <a16:creationId xmlns:a16="http://schemas.microsoft.com/office/drawing/2014/main" id="{62CAFBF4-AB96-4025-9A2B-39ECA6741003}"/>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TextBox 10">
            <a:extLst>
              <a:ext uri="{FF2B5EF4-FFF2-40B4-BE49-F238E27FC236}">
                <a16:creationId xmlns:a16="http://schemas.microsoft.com/office/drawing/2014/main" id="{FE779438-7E8E-4EEE-97D1-96C4E0F576A6}"/>
              </a:ext>
            </a:extLst>
          </p:cNvPr>
          <p:cNvSpPr txBox="1"/>
          <p:nvPr/>
        </p:nvSpPr>
        <p:spPr>
          <a:xfrm>
            <a:off x="7876864" y="3174404"/>
            <a:ext cx="2175932" cy="523220"/>
          </a:xfrm>
          <a:prstGeom prst="rect">
            <a:avLst/>
          </a:prstGeom>
          <a:solidFill>
            <a:schemeClr val="bg1"/>
          </a:solidFill>
        </p:spPr>
        <p:txBody>
          <a:bodyPr wrap="square" rtlCol="0">
            <a:spAutoFit/>
          </a:bodyPr>
          <a:lstStyle/>
          <a:p>
            <a:r>
              <a:rPr lang="en-GB" sz="2800" b="1" dirty="0"/>
              <a:t>22/0197/SCO</a:t>
            </a:r>
          </a:p>
        </p:txBody>
      </p:sp>
      <p:sp>
        <p:nvSpPr>
          <p:cNvPr id="14" name="TextBox 13">
            <a:extLst>
              <a:ext uri="{FF2B5EF4-FFF2-40B4-BE49-F238E27FC236}">
                <a16:creationId xmlns:a16="http://schemas.microsoft.com/office/drawing/2014/main" id="{7AF1EAF2-CB41-4CBA-87C3-6AEE1FBFE097}"/>
              </a:ext>
            </a:extLst>
          </p:cNvPr>
          <p:cNvSpPr txBox="1"/>
          <p:nvPr/>
        </p:nvSpPr>
        <p:spPr>
          <a:xfrm>
            <a:off x="699668" y="3168477"/>
            <a:ext cx="2154446" cy="523220"/>
          </a:xfrm>
          <a:prstGeom prst="rect">
            <a:avLst/>
          </a:prstGeom>
          <a:solidFill>
            <a:schemeClr val="bg1"/>
          </a:solidFill>
        </p:spPr>
        <p:txBody>
          <a:bodyPr wrap="square" rtlCol="0">
            <a:spAutoFit/>
          </a:bodyPr>
          <a:lstStyle/>
          <a:p>
            <a:r>
              <a:rPr lang="en-GB" sz="2800" b="1" dirty="0"/>
              <a:t>26/0831/FUL</a:t>
            </a:r>
          </a:p>
        </p:txBody>
      </p:sp>
    </p:spTree>
    <p:extLst>
      <p:ext uri="{BB962C8B-B14F-4D97-AF65-F5344CB8AC3E}">
        <p14:creationId xmlns:p14="http://schemas.microsoft.com/office/powerpoint/2010/main" val="2600703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41FF-E5A6-11D0-BF0D-21B71E802A3A}"/>
              </a:ext>
            </a:extLst>
          </p:cNvPr>
          <p:cNvSpPr>
            <a:spLocks noGrp="1"/>
          </p:cNvSpPr>
          <p:nvPr>
            <p:ph type="title"/>
          </p:nvPr>
        </p:nvSpPr>
        <p:spPr>
          <a:xfrm>
            <a:off x="586945" y="334221"/>
            <a:ext cx="10991335" cy="843190"/>
          </a:xfrm>
        </p:spPr>
        <p:txBody>
          <a:bodyPr>
            <a:noAutofit/>
          </a:bodyPr>
          <a:lstStyle/>
          <a:p>
            <a:pPr algn="ctr">
              <a:lnSpc>
                <a:spcPct val="107000"/>
              </a:lnSpc>
              <a:spcAft>
                <a:spcPts val="800"/>
              </a:spcAft>
            </a:pPr>
            <a:r>
              <a:rPr lang="en-GB" sz="2800" b="1" kern="100" dirty="0">
                <a:latin typeface="+mn-lt"/>
                <a:ea typeface="Aptos"/>
                <a:cs typeface="Arial" panose="020B0604020202020204" pitchFamily="34" charset="0"/>
              </a:rPr>
              <a:t>Grounds for Possible Objection</a:t>
            </a:r>
            <a:r>
              <a:rPr lang="en-GB" sz="2800" b="1" kern="100" dirty="0">
                <a:effectLst/>
                <a:latin typeface="+mn-lt"/>
                <a:ea typeface="Aptos"/>
                <a:cs typeface="Arial" panose="020B0604020202020204" pitchFamily="34" charset="0"/>
              </a:rPr>
              <a:t> </a:t>
            </a:r>
            <a:endParaRPr lang="en-GB" sz="2800" kern="100" dirty="0">
              <a:effectLst/>
              <a:latin typeface="+mn-lt"/>
              <a:ea typeface="Aptos"/>
              <a:cs typeface="Myriad Pro"/>
            </a:endParaRPr>
          </a:p>
        </p:txBody>
      </p:sp>
      <p:sp>
        <p:nvSpPr>
          <p:cNvPr id="3" name="Content Placeholder 2">
            <a:extLst>
              <a:ext uri="{FF2B5EF4-FFF2-40B4-BE49-F238E27FC236}">
                <a16:creationId xmlns:a16="http://schemas.microsoft.com/office/drawing/2014/main" id="{19389A75-4768-E451-4DCA-A03BB2E8A19C}"/>
              </a:ext>
            </a:extLst>
          </p:cNvPr>
          <p:cNvSpPr>
            <a:spLocks noGrp="1"/>
          </p:cNvSpPr>
          <p:nvPr>
            <p:ph idx="1"/>
          </p:nvPr>
        </p:nvSpPr>
        <p:spPr>
          <a:xfrm>
            <a:off x="586945" y="1396301"/>
            <a:ext cx="10991335" cy="5200993"/>
          </a:xfrm>
        </p:spPr>
        <p:txBody>
          <a:bodyPr>
            <a:normAutofit/>
          </a:bodyPr>
          <a:lstStyle/>
          <a:p>
            <a:pPr>
              <a:lnSpc>
                <a:spcPct val="107000"/>
              </a:lnSpc>
              <a:spcAft>
                <a:spcPts val="800"/>
              </a:spcAft>
            </a:pPr>
            <a:r>
              <a:rPr lang="en-GB" sz="2400" kern="100" dirty="0">
                <a:effectLst/>
                <a:ea typeface="Aptos"/>
                <a:cs typeface="Arial" panose="020B0604020202020204" pitchFamily="34" charset="0"/>
              </a:rPr>
              <a:t>Overdevelopment and Adverse </a:t>
            </a:r>
            <a:r>
              <a:rPr lang="en-GB" sz="2400" kern="100" dirty="0">
                <a:ea typeface="Aptos"/>
                <a:cs typeface="Arial" panose="020B0604020202020204" pitchFamily="34" charset="0"/>
              </a:rPr>
              <a:t>I</a:t>
            </a:r>
            <a:r>
              <a:rPr lang="en-GB" sz="2400" kern="100" dirty="0">
                <a:effectLst/>
                <a:ea typeface="Aptos"/>
                <a:cs typeface="Arial" panose="020B0604020202020204" pitchFamily="34" charset="0"/>
              </a:rPr>
              <a:t>mpact on the Rural </a:t>
            </a:r>
            <a:r>
              <a:rPr lang="en-GB" sz="2400" kern="100" dirty="0">
                <a:ea typeface="Aptos"/>
                <a:cs typeface="Arial" panose="020B0604020202020204" pitchFamily="34" charset="0"/>
              </a:rPr>
              <a:t>C</a:t>
            </a:r>
            <a:r>
              <a:rPr lang="en-GB" sz="2400" kern="100" dirty="0">
                <a:effectLst/>
                <a:ea typeface="Aptos"/>
                <a:cs typeface="Arial" panose="020B0604020202020204" pitchFamily="34" charset="0"/>
              </a:rPr>
              <a:t>haracter of the East Stewartry National Scenic Area (ESNSA) </a:t>
            </a:r>
            <a:endParaRPr lang="en-GB" sz="2400" kern="100" dirty="0">
              <a:effectLst/>
              <a:ea typeface="Aptos"/>
              <a:cs typeface="Myriad Pro"/>
            </a:endParaRPr>
          </a:p>
          <a:p>
            <a:pPr>
              <a:lnSpc>
                <a:spcPct val="107000"/>
              </a:lnSpc>
              <a:spcAft>
                <a:spcPts val="800"/>
              </a:spcAft>
            </a:pPr>
            <a:r>
              <a:rPr lang="en-GB" sz="2400" kern="100" dirty="0">
                <a:cs typeface="Arial" panose="020B0604020202020204" pitchFamily="34" charset="0"/>
              </a:rPr>
              <a:t>Road Safety &amp; Increased Traffic </a:t>
            </a:r>
          </a:p>
          <a:p>
            <a:pPr>
              <a:lnSpc>
                <a:spcPct val="107000"/>
              </a:lnSpc>
              <a:spcAft>
                <a:spcPts val="800"/>
              </a:spcAft>
            </a:pPr>
            <a:r>
              <a:rPr lang="en-GB" sz="2400" kern="100" dirty="0">
                <a:cs typeface="Arial" panose="020B0604020202020204" pitchFamily="34" charset="0"/>
              </a:rPr>
              <a:t>Noise Disturbance  </a:t>
            </a:r>
          </a:p>
          <a:p>
            <a:pPr>
              <a:lnSpc>
                <a:spcPct val="107000"/>
              </a:lnSpc>
              <a:spcAft>
                <a:spcPts val="800"/>
              </a:spcAft>
            </a:pPr>
            <a:r>
              <a:rPr lang="en-GB" sz="2400" kern="100" dirty="0">
                <a:cs typeface="Arial" panose="020B0604020202020204" pitchFamily="34" charset="0"/>
              </a:rPr>
              <a:t>Negative Impact on Biodiversity and the Environment </a:t>
            </a:r>
          </a:p>
          <a:p>
            <a:pPr>
              <a:lnSpc>
                <a:spcPct val="107000"/>
              </a:lnSpc>
              <a:spcAft>
                <a:spcPts val="800"/>
              </a:spcAft>
            </a:pPr>
            <a:r>
              <a:rPr lang="en-GB" sz="2400" kern="100" dirty="0">
                <a:cs typeface="Arial" panose="020B0604020202020204" pitchFamily="34" charset="0"/>
              </a:rPr>
              <a:t>Drainage Surface Water Runoff, Flood Risk* and Sewerage</a:t>
            </a:r>
          </a:p>
          <a:p>
            <a:pPr marL="0" indent="0">
              <a:lnSpc>
                <a:spcPct val="107000"/>
              </a:lnSpc>
              <a:spcAft>
                <a:spcPts val="800"/>
              </a:spcAft>
              <a:buNone/>
            </a:pPr>
            <a:endParaRPr lang="en-GB" sz="2400" kern="100" dirty="0">
              <a:cs typeface="Arial" panose="020B0604020202020204" pitchFamily="34" charset="0"/>
            </a:endParaRPr>
          </a:p>
          <a:p>
            <a:pPr marL="0" indent="0">
              <a:lnSpc>
                <a:spcPct val="107000"/>
              </a:lnSpc>
              <a:spcAft>
                <a:spcPts val="800"/>
              </a:spcAft>
              <a:buNone/>
            </a:pPr>
            <a:r>
              <a:rPr lang="en-GB" sz="2400" kern="100" dirty="0">
                <a:cs typeface="Arial" panose="020B0604020202020204" pitchFamily="34" charset="0"/>
              </a:rPr>
              <a:t>*DGC Flood Risk Management Team have objected to this application</a:t>
            </a:r>
          </a:p>
        </p:txBody>
      </p:sp>
      <p:sp>
        <p:nvSpPr>
          <p:cNvPr id="4" name="Footer Placeholder 3">
            <a:extLst>
              <a:ext uri="{FF2B5EF4-FFF2-40B4-BE49-F238E27FC236}">
                <a16:creationId xmlns:a16="http://schemas.microsoft.com/office/drawing/2014/main" id="{C064CD14-A5F4-A88D-A4CC-C9F72EEEC8D6}"/>
              </a:ext>
            </a:extLst>
          </p:cNvPr>
          <p:cNvSpPr>
            <a:spLocks noGrp="1"/>
          </p:cNvSpPr>
          <p:nvPr>
            <p:ph type="ftr" sz="quarter" idx="11"/>
          </p:nvPr>
        </p:nvSpPr>
        <p:spPr/>
        <p:txBody>
          <a:bodyPr/>
          <a:lstStyle/>
          <a:p>
            <a:r>
              <a:rPr lang="en-GB"/>
              <a:t>Colvend &amp; Southwick Community Council</a:t>
            </a:r>
          </a:p>
        </p:txBody>
      </p:sp>
      <p:sp>
        <p:nvSpPr>
          <p:cNvPr id="5" name="Slide Number Placeholder 4">
            <a:extLst>
              <a:ext uri="{FF2B5EF4-FFF2-40B4-BE49-F238E27FC236}">
                <a16:creationId xmlns:a16="http://schemas.microsoft.com/office/drawing/2014/main" id="{27B12374-3D97-E3DE-E07B-CF98C3A9AFAA}"/>
              </a:ext>
            </a:extLst>
          </p:cNvPr>
          <p:cNvSpPr>
            <a:spLocks noGrp="1"/>
          </p:cNvSpPr>
          <p:nvPr>
            <p:ph type="sldNum" sz="quarter" idx="12"/>
          </p:nvPr>
        </p:nvSpPr>
        <p:spPr/>
        <p:txBody>
          <a:bodyPr/>
          <a:lstStyle/>
          <a:p>
            <a:fld id="{DB3B867F-5198-4FE7-95E7-571964A14DBE}" type="slidenum">
              <a:rPr lang="en-GB" smtClean="0"/>
              <a:t>5</a:t>
            </a:fld>
            <a:endParaRPr lang="en-GB"/>
          </a:p>
        </p:txBody>
      </p:sp>
    </p:spTree>
    <p:extLst>
      <p:ext uri="{BB962C8B-B14F-4D97-AF65-F5344CB8AC3E}">
        <p14:creationId xmlns:p14="http://schemas.microsoft.com/office/powerpoint/2010/main" val="790712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41FF-E5A6-11D0-BF0D-21B71E802A3A}"/>
              </a:ext>
            </a:extLst>
          </p:cNvPr>
          <p:cNvSpPr>
            <a:spLocks noGrp="1"/>
          </p:cNvSpPr>
          <p:nvPr>
            <p:ph type="title"/>
          </p:nvPr>
        </p:nvSpPr>
        <p:spPr>
          <a:xfrm>
            <a:off x="586945" y="334221"/>
            <a:ext cx="10991335" cy="843190"/>
          </a:xfrm>
        </p:spPr>
        <p:txBody>
          <a:bodyPr>
            <a:noAutofit/>
          </a:bodyPr>
          <a:lstStyle/>
          <a:p>
            <a:pPr algn="ctr">
              <a:lnSpc>
                <a:spcPct val="107000"/>
              </a:lnSpc>
              <a:spcAft>
                <a:spcPts val="800"/>
              </a:spcAft>
            </a:pPr>
            <a:r>
              <a:rPr lang="en-GB" sz="2800" b="1" kern="100" dirty="0">
                <a:effectLst/>
                <a:latin typeface="+mn-lt"/>
                <a:ea typeface="Aptos"/>
                <a:cs typeface="Arial" panose="020B0604020202020204" pitchFamily="34" charset="0"/>
              </a:rPr>
              <a:t>Overdevelopment and Adverse </a:t>
            </a:r>
            <a:r>
              <a:rPr lang="en-GB" sz="2800" b="1" kern="100" dirty="0">
                <a:latin typeface="+mn-lt"/>
                <a:ea typeface="Aptos"/>
                <a:cs typeface="Arial" panose="020B0604020202020204" pitchFamily="34" charset="0"/>
              </a:rPr>
              <a:t>I</a:t>
            </a:r>
            <a:r>
              <a:rPr lang="en-GB" sz="2800" b="1" kern="100" dirty="0">
                <a:effectLst/>
                <a:latin typeface="+mn-lt"/>
                <a:ea typeface="Aptos"/>
                <a:cs typeface="Arial" panose="020B0604020202020204" pitchFamily="34" charset="0"/>
              </a:rPr>
              <a:t>mpact on the Rural </a:t>
            </a:r>
            <a:r>
              <a:rPr lang="en-GB" sz="2800" b="1" kern="100" dirty="0">
                <a:latin typeface="+mn-lt"/>
                <a:ea typeface="Aptos"/>
                <a:cs typeface="Arial" panose="020B0604020202020204" pitchFamily="34" charset="0"/>
              </a:rPr>
              <a:t>C</a:t>
            </a:r>
            <a:r>
              <a:rPr lang="en-GB" sz="2800" b="1" kern="100" dirty="0">
                <a:effectLst/>
                <a:latin typeface="+mn-lt"/>
                <a:ea typeface="Aptos"/>
                <a:cs typeface="Arial" panose="020B0604020202020204" pitchFamily="34" charset="0"/>
              </a:rPr>
              <a:t>haracter of the </a:t>
            </a:r>
            <a:br>
              <a:rPr lang="en-GB" sz="2800" b="1" kern="100" dirty="0">
                <a:effectLst/>
                <a:latin typeface="+mn-lt"/>
                <a:ea typeface="Aptos"/>
                <a:cs typeface="Arial" panose="020B0604020202020204" pitchFamily="34" charset="0"/>
              </a:rPr>
            </a:br>
            <a:r>
              <a:rPr lang="en-GB" sz="2800" b="1" kern="100" dirty="0">
                <a:effectLst/>
                <a:latin typeface="+mn-lt"/>
                <a:ea typeface="Aptos"/>
                <a:cs typeface="Arial" panose="020B0604020202020204" pitchFamily="34" charset="0"/>
              </a:rPr>
              <a:t>East Stewartry National Scenic Area (ESNSA) </a:t>
            </a:r>
            <a:endParaRPr lang="en-GB" sz="2800" kern="100" dirty="0">
              <a:effectLst/>
              <a:latin typeface="+mn-lt"/>
              <a:ea typeface="Aptos"/>
              <a:cs typeface="Myriad Pro"/>
            </a:endParaRPr>
          </a:p>
        </p:txBody>
      </p:sp>
      <p:sp>
        <p:nvSpPr>
          <p:cNvPr id="3" name="Content Placeholder 2">
            <a:extLst>
              <a:ext uri="{FF2B5EF4-FFF2-40B4-BE49-F238E27FC236}">
                <a16:creationId xmlns:a16="http://schemas.microsoft.com/office/drawing/2014/main" id="{19389A75-4768-E451-4DCA-A03BB2E8A19C}"/>
              </a:ext>
            </a:extLst>
          </p:cNvPr>
          <p:cNvSpPr>
            <a:spLocks noGrp="1"/>
          </p:cNvSpPr>
          <p:nvPr>
            <p:ph idx="1"/>
          </p:nvPr>
        </p:nvSpPr>
        <p:spPr>
          <a:xfrm>
            <a:off x="586945" y="1396301"/>
            <a:ext cx="10991335" cy="5200993"/>
          </a:xfrm>
        </p:spPr>
        <p:txBody>
          <a:bodyPr>
            <a:normAutofit lnSpcReduction="10000"/>
          </a:bodyPr>
          <a:lstStyle/>
          <a:p>
            <a:pPr marL="342900" lvl="0" indent="-342900">
              <a:buFont typeface="Symbol" panose="05050102010706020507" pitchFamily="18" charset="2"/>
              <a:buChar char=""/>
            </a:pPr>
            <a:r>
              <a:rPr lang="en-GB" sz="2400" kern="100" dirty="0">
                <a:effectLst/>
                <a:ea typeface="Aptos"/>
                <a:cs typeface="Myriad Pro"/>
              </a:rPr>
              <a:t>Significant urbanization of a rural location. Increases the site by over 60%. </a:t>
            </a:r>
          </a:p>
          <a:p>
            <a:pPr marL="342900" lvl="0" indent="-342900">
              <a:buFont typeface="Symbol" panose="05050102010706020507" pitchFamily="18" charset="2"/>
              <a:buChar char=""/>
            </a:pPr>
            <a:r>
              <a:rPr lang="en-GB" sz="2400" kern="100" dirty="0">
                <a:effectLst/>
                <a:ea typeface="Aptos"/>
                <a:cs typeface="Myriad Pro"/>
              </a:rPr>
              <a:t>Stark intensification of use, entirely out of scale and character with the surrounding landscape.</a:t>
            </a:r>
          </a:p>
          <a:p>
            <a:pPr marL="342900" lvl="0" indent="-342900">
              <a:buFont typeface="Symbol" panose="05050102010706020507" pitchFamily="18" charset="2"/>
              <a:buChar char=""/>
            </a:pPr>
            <a:r>
              <a:rPr lang="en-GB" sz="2400" kern="100" dirty="0">
                <a:effectLst/>
                <a:ea typeface="Aptos"/>
                <a:cs typeface="Myriad Pro"/>
              </a:rPr>
              <a:t>The site is open, in a prominent position, and there is no proposed screening from the east on the A710 or from the south from the beach.</a:t>
            </a:r>
          </a:p>
          <a:p>
            <a:pPr marL="342900" indent="-342900">
              <a:buFont typeface="Symbol" panose="05050102010706020507" pitchFamily="18" charset="2"/>
              <a:buChar char=""/>
            </a:pPr>
            <a:r>
              <a:rPr lang="en-GB" sz="2400" kern="100" dirty="0">
                <a:effectLst/>
                <a:ea typeface="Aptos"/>
                <a:cs typeface="Myriad Pro"/>
              </a:rPr>
              <a:t>The nature of the proposed layout will erode the open, green, and verdant character of the site. NSA’s are areas designated of national scenic importance due to highly valued landscapes needing ‘special care’.  This proposal does not afford any special care being given to Sandyhills Bay. </a:t>
            </a:r>
          </a:p>
          <a:p>
            <a:pPr marL="342900" indent="-342900">
              <a:buFont typeface="Symbol" panose="05050102010706020507" pitchFamily="18" charset="2"/>
              <a:buChar char=""/>
            </a:pPr>
            <a:r>
              <a:rPr lang="en-GB" sz="2400" kern="100" dirty="0">
                <a:effectLst/>
                <a:ea typeface="Aptos"/>
                <a:cs typeface="Myriad Pro"/>
              </a:rPr>
              <a:t>Furthermore, the elevated decking areas and the introduction of static structures will result in a harsh, regimented visual intrusion that cannot be successfully mitigated or screened by existing topography. This directly conflicts with Local Plan (LDP2) 4.9 and, regarding countryside protection and the National Planning Policy Framework (NPF4) regarding the preservation of the intrinsic character and beauty of the countryside.</a:t>
            </a:r>
            <a:endParaRPr lang="en-GB" sz="1800" kern="100" dirty="0">
              <a:effectLst/>
              <a:ea typeface="Aptos"/>
              <a:cs typeface="Myriad Pro"/>
            </a:endParaRPr>
          </a:p>
          <a:p>
            <a:pPr marL="0" indent="0">
              <a:buNone/>
            </a:pPr>
            <a:endParaRPr lang="en-GB" dirty="0"/>
          </a:p>
        </p:txBody>
      </p:sp>
      <p:sp>
        <p:nvSpPr>
          <p:cNvPr id="4" name="Footer Placeholder 3">
            <a:extLst>
              <a:ext uri="{FF2B5EF4-FFF2-40B4-BE49-F238E27FC236}">
                <a16:creationId xmlns:a16="http://schemas.microsoft.com/office/drawing/2014/main" id="{C064CD14-A5F4-A88D-A4CC-C9F72EEEC8D6}"/>
              </a:ext>
            </a:extLst>
          </p:cNvPr>
          <p:cNvSpPr>
            <a:spLocks noGrp="1"/>
          </p:cNvSpPr>
          <p:nvPr>
            <p:ph type="ftr" sz="quarter" idx="11"/>
          </p:nvPr>
        </p:nvSpPr>
        <p:spPr/>
        <p:txBody>
          <a:bodyPr/>
          <a:lstStyle/>
          <a:p>
            <a:r>
              <a:rPr lang="en-GB"/>
              <a:t>Colvend &amp; Southwick Community Council</a:t>
            </a:r>
          </a:p>
        </p:txBody>
      </p:sp>
      <p:sp>
        <p:nvSpPr>
          <p:cNvPr id="5" name="Slide Number Placeholder 4">
            <a:extLst>
              <a:ext uri="{FF2B5EF4-FFF2-40B4-BE49-F238E27FC236}">
                <a16:creationId xmlns:a16="http://schemas.microsoft.com/office/drawing/2014/main" id="{27B12374-3D97-E3DE-E07B-CF98C3A9AFAA}"/>
              </a:ext>
            </a:extLst>
          </p:cNvPr>
          <p:cNvSpPr>
            <a:spLocks noGrp="1"/>
          </p:cNvSpPr>
          <p:nvPr>
            <p:ph type="sldNum" sz="quarter" idx="12"/>
          </p:nvPr>
        </p:nvSpPr>
        <p:spPr/>
        <p:txBody>
          <a:bodyPr/>
          <a:lstStyle/>
          <a:p>
            <a:fld id="{DB3B867F-5198-4FE7-95E7-571964A14DBE}" type="slidenum">
              <a:rPr lang="en-GB" smtClean="0"/>
              <a:t>6</a:t>
            </a:fld>
            <a:endParaRPr lang="en-GB"/>
          </a:p>
        </p:txBody>
      </p:sp>
    </p:spTree>
    <p:extLst>
      <p:ext uri="{BB962C8B-B14F-4D97-AF65-F5344CB8AC3E}">
        <p14:creationId xmlns:p14="http://schemas.microsoft.com/office/powerpoint/2010/main" val="55153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27638-429A-8303-5F85-00915063C06F}"/>
              </a:ext>
            </a:extLst>
          </p:cNvPr>
          <p:cNvSpPr>
            <a:spLocks noGrp="1"/>
          </p:cNvSpPr>
          <p:nvPr>
            <p:ph type="title"/>
          </p:nvPr>
        </p:nvSpPr>
        <p:spPr>
          <a:xfrm>
            <a:off x="838200" y="365125"/>
            <a:ext cx="10515600" cy="791871"/>
          </a:xfrm>
        </p:spPr>
        <p:txBody>
          <a:bodyPr>
            <a:normAutofit/>
          </a:bodyPr>
          <a:lstStyle/>
          <a:p>
            <a:pPr algn="ctr">
              <a:lnSpc>
                <a:spcPct val="107000"/>
              </a:lnSpc>
              <a:spcAft>
                <a:spcPts val="800"/>
              </a:spcAft>
            </a:pPr>
            <a:r>
              <a:rPr lang="en-GB" sz="2800" b="1" kern="100" dirty="0">
                <a:effectLst/>
                <a:latin typeface="+mn-lt"/>
                <a:ea typeface="Aptos"/>
                <a:cs typeface="Arial" panose="020B0604020202020204" pitchFamily="34" charset="0"/>
              </a:rPr>
              <a:t>Road Safety &amp; Increased Traffic</a:t>
            </a:r>
            <a:endParaRPr lang="en-GB" sz="2800" kern="100" dirty="0">
              <a:effectLst/>
              <a:latin typeface="+mn-lt"/>
              <a:ea typeface="Aptos"/>
              <a:cs typeface="Myriad Pro"/>
            </a:endParaRPr>
          </a:p>
        </p:txBody>
      </p:sp>
      <p:sp>
        <p:nvSpPr>
          <p:cNvPr id="3" name="Content Placeholder 2">
            <a:extLst>
              <a:ext uri="{FF2B5EF4-FFF2-40B4-BE49-F238E27FC236}">
                <a16:creationId xmlns:a16="http://schemas.microsoft.com/office/drawing/2014/main" id="{4662C34F-D3D2-C3F9-CB1A-FD883B8BE309}"/>
              </a:ext>
            </a:extLst>
          </p:cNvPr>
          <p:cNvSpPr>
            <a:spLocks noGrp="1"/>
          </p:cNvSpPr>
          <p:nvPr>
            <p:ph idx="1"/>
          </p:nvPr>
        </p:nvSpPr>
        <p:spPr>
          <a:xfrm>
            <a:off x="838200" y="1181709"/>
            <a:ext cx="10515600" cy="3872204"/>
          </a:xfrm>
        </p:spPr>
        <p:txBody>
          <a:bodyPr>
            <a:normAutofit/>
          </a:bodyPr>
          <a:lstStyle/>
          <a:p>
            <a:pPr marL="342900" lvl="0" indent="-342900">
              <a:buFont typeface="Symbol" panose="05050102010706020507" pitchFamily="18" charset="2"/>
              <a:buChar char=""/>
            </a:pPr>
            <a:r>
              <a:rPr lang="en-GB" sz="2400" kern="100" dirty="0">
                <a:effectLst/>
                <a:ea typeface="Aptos"/>
                <a:cs typeface="Arial" panose="020B0604020202020204" pitchFamily="34" charset="0"/>
              </a:rPr>
              <a:t>31 active holiday units will inevitably generate a dramatic increase in traffic volume on the local road network.</a:t>
            </a:r>
            <a:endParaRPr lang="en-GB" sz="2400" kern="100" dirty="0">
              <a:effectLst/>
              <a:ea typeface="Aptos"/>
              <a:cs typeface="Myriad Pro"/>
            </a:endParaRPr>
          </a:p>
          <a:p>
            <a:pPr marL="342900" lvl="0" indent="-342900">
              <a:buFont typeface="Symbol" panose="05050102010706020507" pitchFamily="18" charset="2"/>
              <a:buChar char=""/>
            </a:pPr>
            <a:r>
              <a:rPr lang="en-GB" sz="2400" kern="100" dirty="0">
                <a:effectLst/>
                <a:ea typeface="Aptos"/>
                <a:cs typeface="Arial" panose="020B0604020202020204" pitchFamily="34" charset="0"/>
              </a:rPr>
              <a:t>Bulky towing vehicles, large motorhomes, and multiple visitor cars negotiating the local roads presents a severe risk to public safety.</a:t>
            </a:r>
            <a:endParaRPr lang="en-GB" sz="2400" kern="100" dirty="0">
              <a:effectLst/>
              <a:ea typeface="Aptos"/>
              <a:cs typeface="Myriad Pro"/>
            </a:endParaRPr>
          </a:p>
          <a:p>
            <a:pPr marL="342900" lvl="0" indent="-342900">
              <a:buFont typeface="Symbol" panose="05050102010706020507" pitchFamily="18" charset="2"/>
              <a:buChar char=""/>
            </a:pPr>
            <a:r>
              <a:rPr lang="en-GB" sz="2400" kern="100" dirty="0">
                <a:effectLst/>
                <a:ea typeface="Aptos"/>
                <a:cs typeface="Arial" panose="020B0604020202020204" pitchFamily="34" charset="0"/>
              </a:rPr>
              <a:t>The access point onto the main road suffers from poor visibility.</a:t>
            </a:r>
          </a:p>
          <a:p>
            <a:pPr marL="342900" indent="-342900">
              <a:buFont typeface="Symbol" panose="05050102010706020507" pitchFamily="18" charset="2"/>
              <a:buChar char=""/>
            </a:pPr>
            <a:r>
              <a:rPr lang="en-GB" sz="2400" kern="100" dirty="0">
                <a:cs typeface="Arial" panose="020B0604020202020204" pitchFamily="34" charset="0"/>
              </a:rPr>
              <a:t>Slower-moving, heavy tourist traffic at this junction will increase the likelihood of accidents.</a:t>
            </a:r>
          </a:p>
          <a:p>
            <a:pPr marL="342900" indent="-342900">
              <a:buFont typeface="Symbol" panose="05050102010706020507" pitchFamily="18" charset="2"/>
              <a:buChar char=""/>
            </a:pPr>
            <a:r>
              <a:rPr lang="en-GB" sz="2400" kern="100" dirty="0">
                <a:cs typeface="Arial" panose="020B0604020202020204" pitchFamily="34" charset="0"/>
              </a:rPr>
              <a:t>The local highway infrastructure is structurally unsuited to accommodate an influx of large commercial vehicles and additional constant tourist transitions.</a:t>
            </a:r>
          </a:p>
        </p:txBody>
      </p:sp>
      <p:sp>
        <p:nvSpPr>
          <p:cNvPr id="4" name="Footer Placeholder 3">
            <a:extLst>
              <a:ext uri="{FF2B5EF4-FFF2-40B4-BE49-F238E27FC236}">
                <a16:creationId xmlns:a16="http://schemas.microsoft.com/office/drawing/2014/main" id="{9E3257F5-06B8-2779-2DA8-9926D2B2E314}"/>
              </a:ext>
            </a:extLst>
          </p:cNvPr>
          <p:cNvSpPr>
            <a:spLocks noGrp="1"/>
          </p:cNvSpPr>
          <p:nvPr>
            <p:ph type="ftr" sz="quarter" idx="11"/>
          </p:nvPr>
        </p:nvSpPr>
        <p:spPr/>
        <p:txBody>
          <a:bodyPr/>
          <a:lstStyle/>
          <a:p>
            <a:r>
              <a:rPr lang="en-GB"/>
              <a:t>Colvend &amp; Southwick Community Council</a:t>
            </a:r>
          </a:p>
        </p:txBody>
      </p:sp>
      <p:sp>
        <p:nvSpPr>
          <p:cNvPr id="5" name="Slide Number Placeholder 4">
            <a:extLst>
              <a:ext uri="{FF2B5EF4-FFF2-40B4-BE49-F238E27FC236}">
                <a16:creationId xmlns:a16="http://schemas.microsoft.com/office/drawing/2014/main" id="{227CAD5C-F50C-983E-BD48-EB2BCA0124FE}"/>
              </a:ext>
            </a:extLst>
          </p:cNvPr>
          <p:cNvSpPr>
            <a:spLocks noGrp="1"/>
          </p:cNvSpPr>
          <p:nvPr>
            <p:ph type="sldNum" sz="quarter" idx="12"/>
          </p:nvPr>
        </p:nvSpPr>
        <p:spPr/>
        <p:txBody>
          <a:bodyPr/>
          <a:lstStyle/>
          <a:p>
            <a:fld id="{DB3B867F-5198-4FE7-95E7-571964A14DBE}" type="slidenum">
              <a:rPr lang="en-GB" smtClean="0"/>
              <a:t>7</a:t>
            </a:fld>
            <a:endParaRPr lang="en-GB"/>
          </a:p>
        </p:txBody>
      </p:sp>
    </p:spTree>
    <p:extLst>
      <p:ext uri="{BB962C8B-B14F-4D97-AF65-F5344CB8AC3E}">
        <p14:creationId xmlns:p14="http://schemas.microsoft.com/office/powerpoint/2010/main" val="2187816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0A34F-9F83-B477-FB69-50A863C1FB7E}"/>
              </a:ext>
            </a:extLst>
          </p:cNvPr>
          <p:cNvSpPr>
            <a:spLocks noGrp="1"/>
          </p:cNvSpPr>
          <p:nvPr>
            <p:ph type="title"/>
          </p:nvPr>
        </p:nvSpPr>
        <p:spPr>
          <a:xfrm>
            <a:off x="838200" y="365126"/>
            <a:ext cx="10515600" cy="745218"/>
          </a:xfrm>
        </p:spPr>
        <p:txBody>
          <a:bodyPr>
            <a:normAutofit/>
          </a:bodyPr>
          <a:lstStyle/>
          <a:p>
            <a:pPr algn="ctr">
              <a:lnSpc>
                <a:spcPct val="107000"/>
              </a:lnSpc>
              <a:spcAft>
                <a:spcPts val="800"/>
              </a:spcAft>
            </a:pPr>
            <a:r>
              <a:rPr lang="en-GB" sz="2800" b="1" kern="100" dirty="0">
                <a:effectLst/>
                <a:latin typeface="+mn-lt"/>
                <a:ea typeface="Aptos"/>
                <a:cs typeface="Arial" panose="020B0604020202020204" pitchFamily="34" charset="0"/>
              </a:rPr>
              <a:t>Noise Disturbance</a:t>
            </a:r>
            <a:endParaRPr lang="en-GB" sz="2800" kern="100" dirty="0">
              <a:effectLst/>
              <a:latin typeface="+mn-lt"/>
              <a:ea typeface="Aptos"/>
              <a:cs typeface="Myriad Pro"/>
            </a:endParaRPr>
          </a:p>
        </p:txBody>
      </p:sp>
      <p:sp>
        <p:nvSpPr>
          <p:cNvPr id="3" name="Content Placeholder 2">
            <a:extLst>
              <a:ext uri="{FF2B5EF4-FFF2-40B4-BE49-F238E27FC236}">
                <a16:creationId xmlns:a16="http://schemas.microsoft.com/office/drawing/2014/main" id="{94C0D3A6-CD14-0212-A6AF-D6C55FDB8C65}"/>
              </a:ext>
            </a:extLst>
          </p:cNvPr>
          <p:cNvSpPr>
            <a:spLocks noGrp="1"/>
          </p:cNvSpPr>
          <p:nvPr>
            <p:ph idx="1"/>
          </p:nvPr>
        </p:nvSpPr>
        <p:spPr>
          <a:xfrm>
            <a:off x="838200" y="1266569"/>
            <a:ext cx="10515600" cy="3045940"/>
          </a:xfrm>
        </p:spPr>
        <p:txBody>
          <a:bodyPr/>
          <a:lstStyle/>
          <a:p>
            <a:pPr marL="342900" lvl="0" indent="-342900">
              <a:buFont typeface="Symbol" panose="05050102010706020507" pitchFamily="18" charset="2"/>
              <a:buChar char=""/>
            </a:pPr>
            <a:r>
              <a:rPr lang="en-GB" sz="2400" kern="100" dirty="0">
                <a:effectLst/>
                <a:ea typeface="Aptos"/>
                <a:cs typeface="Arial" panose="020B0604020202020204" pitchFamily="34" charset="0"/>
              </a:rPr>
              <a:t>Unlike permanent residential properties, holiday parks accommodate short-term, transitory visitors whose patterns of activity inherently create higher ambient noise levels, particularly during evenings, weekends, and summer holidays.</a:t>
            </a:r>
            <a:endParaRPr lang="en-GB" sz="2400" kern="100" dirty="0">
              <a:effectLst/>
              <a:ea typeface="Aptos"/>
              <a:cs typeface="Myriad Pro"/>
            </a:endParaRPr>
          </a:p>
          <a:p>
            <a:pPr marL="342900" lvl="0" indent="-342900">
              <a:buFont typeface="Symbol" panose="05050102010706020507" pitchFamily="18" charset="2"/>
              <a:buChar char=""/>
            </a:pPr>
            <a:r>
              <a:rPr lang="en-GB" sz="2400" kern="100" dirty="0">
                <a:effectLst/>
                <a:ea typeface="Aptos"/>
                <a:cs typeface="Arial" panose="020B0604020202020204" pitchFamily="34" charset="0"/>
              </a:rPr>
              <a:t>The noise from outdoor social activity on the proposed decked areas, alongside the increased vehicular movements across internal access roads, will introduce an unacceptable level of noise and light pollution for nearby neighbours into a historically quiet area.</a:t>
            </a:r>
            <a:endParaRPr lang="en-GB" sz="2400" kern="100" dirty="0">
              <a:effectLst/>
              <a:ea typeface="Aptos"/>
              <a:cs typeface="Myriad Pro"/>
            </a:endParaRPr>
          </a:p>
          <a:p>
            <a:endParaRPr lang="en-GB" dirty="0"/>
          </a:p>
        </p:txBody>
      </p:sp>
      <p:sp>
        <p:nvSpPr>
          <p:cNvPr id="4" name="Footer Placeholder 3">
            <a:extLst>
              <a:ext uri="{FF2B5EF4-FFF2-40B4-BE49-F238E27FC236}">
                <a16:creationId xmlns:a16="http://schemas.microsoft.com/office/drawing/2014/main" id="{9FA9F642-CC9A-B37C-A3B2-D00262D6AF64}"/>
              </a:ext>
            </a:extLst>
          </p:cNvPr>
          <p:cNvSpPr>
            <a:spLocks noGrp="1"/>
          </p:cNvSpPr>
          <p:nvPr>
            <p:ph type="ftr" sz="quarter" idx="11"/>
          </p:nvPr>
        </p:nvSpPr>
        <p:spPr/>
        <p:txBody>
          <a:bodyPr/>
          <a:lstStyle/>
          <a:p>
            <a:r>
              <a:rPr lang="en-GB"/>
              <a:t>Colvend &amp; Southwick Community Council</a:t>
            </a:r>
          </a:p>
        </p:txBody>
      </p:sp>
      <p:sp>
        <p:nvSpPr>
          <p:cNvPr id="5" name="Slide Number Placeholder 4">
            <a:extLst>
              <a:ext uri="{FF2B5EF4-FFF2-40B4-BE49-F238E27FC236}">
                <a16:creationId xmlns:a16="http://schemas.microsoft.com/office/drawing/2014/main" id="{E195038B-313D-7985-FE15-EBE9EA08DC08}"/>
              </a:ext>
            </a:extLst>
          </p:cNvPr>
          <p:cNvSpPr>
            <a:spLocks noGrp="1"/>
          </p:cNvSpPr>
          <p:nvPr>
            <p:ph type="sldNum" sz="quarter" idx="12"/>
          </p:nvPr>
        </p:nvSpPr>
        <p:spPr/>
        <p:txBody>
          <a:bodyPr/>
          <a:lstStyle/>
          <a:p>
            <a:fld id="{DB3B867F-5198-4FE7-95E7-571964A14DBE}" type="slidenum">
              <a:rPr lang="en-GB" smtClean="0"/>
              <a:t>8</a:t>
            </a:fld>
            <a:endParaRPr lang="en-GB"/>
          </a:p>
        </p:txBody>
      </p:sp>
    </p:spTree>
    <p:extLst>
      <p:ext uri="{BB962C8B-B14F-4D97-AF65-F5344CB8AC3E}">
        <p14:creationId xmlns:p14="http://schemas.microsoft.com/office/powerpoint/2010/main" val="1965175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7AF5F-913F-2D4A-727C-6710BFB5F35B}"/>
              </a:ext>
            </a:extLst>
          </p:cNvPr>
          <p:cNvSpPr>
            <a:spLocks noGrp="1"/>
          </p:cNvSpPr>
          <p:nvPr>
            <p:ph type="title"/>
          </p:nvPr>
        </p:nvSpPr>
        <p:spPr>
          <a:xfrm>
            <a:off x="838200" y="365126"/>
            <a:ext cx="10515600" cy="689233"/>
          </a:xfrm>
        </p:spPr>
        <p:txBody>
          <a:bodyPr>
            <a:normAutofit/>
          </a:bodyPr>
          <a:lstStyle/>
          <a:p>
            <a:pPr algn="ctr">
              <a:lnSpc>
                <a:spcPct val="107000"/>
              </a:lnSpc>
              <a:spcAft>
                <a:spcPts val="800"/>
              </a:spcAft>
            </a:pPr>
            <a:r>
              <a:rPr lang="en-GB" sz="2800" b="1" kern="100" dirty="0">
                <a:effectLst/>
                <a:latin typeface="+mn-lt"/>
                <a:ea typeface="Aptos"/>
                <a:cs typeface="Arial" panose="020B0604020202020204" pitchFamily="34" charset="0"/>
              </a:rPr>
              <a:t>Negative Impact on Biodiversity and the Environment</a:t>
            </a:r>
            <a:endParaRPr lang="en-GB" sz="2800" kern="100" dirty="0">
              <a:effectLst/>
              <a:latin typeface="+mn-lt"/>
              <a:ea typeface="Aptos"/>
              <a:cs typeface="Myriad Pro"/>
            </a:endParaRPr>
          </a:p>
        </p:txBody>
      </p:sp>
      <p:sp>
        <p:nvSpPr>
          <p:cNvPr id="3" name="Content Placeholder 2">
            <a:extLst>
              <a:ext uri="{FF2B5EF4-FFF2-40B4-BE49-F238E27FC236}">
                <a16:creationId xmlns:a16="http://schemas.microsoft.com/office/drawing/2014/main" id="{3FF6934C-2C52-A2A7-45DA-F9EFAEF86EAC}"/>
              </a:ext>
            </a:extLst>
          </p:cNvPr>
          <p:cNvSpPr>
            <a:spLocks noGrp="1"/>
          </p:cNvSpPr>
          <p:nvPr>
            <p:ph idx="1"/>
          </p:nvPr>
        </p:nvSpPr>
        <p:spPr>
          <a:xfrm>
            <a:off x="838200" y="1119674"/>
            <a:ext cx="10515600" cy="5057289"/>
          </a:xfrm>
        </p:spPr>
        <p:txBody>
          <a:bodyPr>
            <a:noAutofit/>
          </a:bodyPr>
          <a:lstStyle/>
          <a:p>
            <a:pPr marL="342900" lvl="0" indent="-342900">
              <a:buFont typeface="Symbol" panose="05050102010706020507" pitchFamily="18" charset="2"/>
              <a:buChar char=""/>
            </a:pPr>
            <a:r>
              <a:rPr lang="en-GB" sz="2400" kern="100" dirty="0">
                <a:effectLst/>
                <a:latin typeface="Arial" panose="020B0604020202020204" pitchFamily="34" charset="0"/>
                <a:ea typeface="Aptos"/>
                <a:cs typeface="Arial" panose="020B0604020202020204" pitchFamily="34" charset="0"/>
              </a:rPr>
              <a:t>The widespread installation of hardstanding pitches, access roads, and car parking requires significant groundworks that will destroy natural topsoil and existing green infrastructure.</a:t>
            </a:r>
            <a:endParaRPr lang="en-GB" sz="2400" kern="100" dirty="0">
              <a:effectLst/>
              <a:latin typeface="Arial" panose="020B0604020202020204" pitchFamily="34" charset="0"/>
              <a:ea typeface="Aptos"/>
              <a:cs typeface="Myriad Pro"/>
            </a:endParaRPr>
          </a:p>
          <a:p>
            <a:pPr marL="342900" lvl="0" indent="-342900">
              <a:buFont typeface="Symbol" panose="05050102010706020507" pitchFamily="18" charset="2"/>
              <a:buChar char=""/>
            </a:pPr>
            <a:r>
              <a:rPr lang="en-GB" sz="2400" kern="100" dirty="0">
                <a:effectLst/>
                <a:latin typeface="Arial" panose="020B0604020202020204" pitchFamily="34" charset="0"/>
                <a:ea typeface="Aptos"/>
                <a:cs typeface="Arial" panose="020B0604020202020204" pitchFamily="34" charset="0"/>
              </a:rPr>
              <a:t>This site currently acts as a natural habitat and wildlife corridor for local species, including nesting birds, bats, owls and badgers.</a:t>
            </a:r>
            <a:endParaRPr lang="en-GB" sz="2400" kern="100" dirty="0">
              <a:effectLst/>
              <a:latin typeface="Arial" panose="020B0604020202020204" pitchFamily="34" charset="0"/>
              <a:ea typeface="Aptos"/>
              <a:cs typeface="Myriad Pro"/>
            </a:endParaRPr>
          </a:p>
          <a:p>
            <a:pPr marL="342900" lvl="0" indent="-342900">
              <a:buFont typeface="Symbol" panose="05050102010706020507" pitchFamily="18" charset="2"/>
              <a:buChar char=""/>
            </a:pPr>
            <a:r>
              <a:rPr lang="en-GB" sz="2400" kern="100" dirty="0">
                <a:effectLst/>
                <a:latin typeface="Arial" panose="020B0604020202020204" pitchFamily="34" charset="0"/>
                <a:ea typeface="Aptos"/>
                <a:cs typeface="Arial" panose="020B0604020202020204" pitchFamily="34" charset="0"/>
              </a:rPr>
              <a:t>The addition of high-density artificial lighting (from both the units and the access roads) will cause severe light pollution, disrupting nocturnal species and diminishing our Dark Sky wonderment. </a:t>
            </a:r>
            <a:endParaRPr lang="en-GB" sz="2400" kern="100" dirty="0">
              <a:effectLst/>
              <a:latin typeface="Arial" panose="020B0604020202020204" pitchFamily="34" charset="0"/>
              <a:ea typeface="Aptos"/>
              <a:cs typeface="Myriad Pro"/>
            </a:endParaRPr>
          </a:p>
          <a:p>
            <a:pPr marL="342900" lvl="0" indent="-342900">
              <a:buFont typeface="Symbol" panose="05050102010706020507" pitchFamily="18" charset="2"/>
              <a:buChar char=""/>
            </a:pPr>
            <a:r>
              <a:rPr lang="en-GB" sz="2400" kern="100" dirty="0">
                <a:effectLst/>
                <a:latin typeface="Arial" panose="020B0604020202020204" pitchFamily="34" charset="0"/>
                <a:ea typeface="Aptos"/>
                <a:cs typeface="Arial" panose="020B0604020202020204" pitchFamily="34" charset="0"/>
              </a:rPr>
              <a:t>The application fails to demonstrate a "Biodiversity Net Gain". NPF4 policy intent is to protect biodiversity, reverse biodiversity loss, deliver positive effects from development and strengthen nature networks.</a:t>
            </a:r>
            <a:endParaRPr lang="en-GB" sz="2400" kern="100" dirty="0">
              <a:effectLst/>
              <a:latin typeface="Arial" panose="020B0604020202020204" pitchFamily="34" charset="0"/>
              <a:ea typeface="Aptos"/>
              <a:cs typeface="Myriad Pro"/>
            </a:endParaRPr>
          </a:p>
          <a:p>
            <a:pPr marL="342900" lvl="0" indent="-342900">
              <a:buFont typeface="Symbol" panose="05050102010706020507" pitchFamily="18" charset="2"/>
              <a:buChar char=""/>
            </a:pPr>
            <a:r>
              <a:rPr lang="en-GB" sz="2400" kern="100" dirty="0">
                <a:effectLst/>
                <a:latin typeface="Arial" panose="020B0604020202020204" pitchFamily="34" charset="0"/>
                <a:ea typeface="Aptos"/>
                <a:cs typeface="Arial" panose="020B0604020202020204" pitchFamily="34" charset="0"/>
              </a:rPr>
              <a:t>Policy 4 of the NPF4 states – ‘Development proposals which by virtue of type, location or scale will have an unacceptable impact on the natural environment, will not be supported’.</a:t>
            </a:r>
            <a:endParaRPr lang="en-GB" sz="2400" kern="100" dirty="0">
              <a:effectLst/>
              <a:latin typeface="Arial" panose="020B0604020202020204" pitchFamily="34" charset="0"/>
              <a:ea typeface="Aptos"/>
              <a:cs typeface="Myriad Pro"/>
            </a:endParaRPr>
          </a:p>
        </p:txBody>
      </p:sp>
      <p:sp>
        <p:nvSpPr>
          <p:cNvPr id="4" name="Footer Placeholder 3">
            <a:extLst>
              <a:ext uri="{FF2B5EF4-FFF2-40B4-BE49-F238E27FC236}">
                <a16:creationId xmlns:a16="http://schemas.microsoft.com/office/drawing/2014/main" id="{0737E713-CB4C-430F-B937-1529BEE6F405}"/>
              </a:ext>
            </a:extLst>
          </p:cNvPr>
          <p:cNvSpPr>
            <a:spLocks noGrp="1"/>
          </p:cNvSpPr>
          <p:nvPr>
            <p:ph type="ftr" sz="quarter" idx="11"/>
          </p:nvPr>
        </p:nvSpPr>
        <p:spPr/>
        <p:txBody>
          <a:bodyPr/>
          <a:lstStyle/>
          <a:p>
            <a:r>
              <a:rPr lang="en-GB"/>
              <a:t>Colvend &amp; Southwick Community Council</a:t>
            </a:r>
          </a:p>
        </p:txBody>
      </p:sp>
      <p:sp>
        <p:nvSpPr>
          <p:cNvPr id="5" name="Slide Number Placeholder 4">
            <a:extLst>
              <a:ext uri="{FF2B5EF4-FFF2-40B4-BE49-F238E27FC236}">
                <a16:creationId xmlns:a16="http://schemas.microsoft.com/office/drawing/2014/main" id="{2036C984-94AB-7691-1ED7-0718844611BA}"/>
              </a:ext>
            </a:extLst>
          </p:cNvPr>
          <p:cNvSpPr>
            <a:spLocks noGrp="1"/>
          </p:cNvSpPr>
          <p:nvPr>
            <p:ph type="sldNum" sz="quarter" idx="12"/>
          </p:nvPr>
        </p:nvSpPr>
        <p:spPr/>
        <p:txBody>
          <a:bodyPr/>
          <a:lstStyle/>
          <a:p>
            <a:fld id="{DB3B867F-5198-4FE7-95E7-571964A14DBE}" type="slidenum">
              <a:rPr lang="en-GB" smtClean="0"/>
              <a:t>9</a:t>
            </a:fld>
            <a:endParaRPr lang="en-GB"/>
          </a:p>
        </p:txBody>
      </p:sp>
    </p:spTree>
    <p:extLst>
      <p:ext uri="{BB962C8B-B14F-4D97-AF65-F5344CB8AC3E}">
        <p14:creationId xmlns:p14="http://schemas.microsoft.com/office/powerpoint/2010/main" val="368669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3510</TotalTime>
  <Words>1388</Words>
  <Application>Microsoft Office PowerPoint</Application>
  <PresentationFormat>Widescreen</PresentationFormat>
  <Paragraphs>104</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Arial</vt:lpstr>
      <vt:lpstr>Calibri</vt:lpstr>
      <vt:lpstr>Calibri Light</vt:lpstr>
      <vt:lpstr>Symbol</vt:lpstr>
      <vt:lpstr>Office Theme</vt:lpstr>
      <vt:lpstr>   Applicant: Gillespie Leisure. Location:  Sandyhills Bay Holiday Park, Colvend, Dalbeattie, DG5 4PT. Proposal: FORMATION OF HARD STANDING PITCHES FOR AN ADDITIONAL 20 STATIC CARAVANS WITH ASSOCIATED DECKED AREAS, 7 MOTORHOMES / TOURERS AND 4 RELOCATED CAMPING PODS AND FORMATION OF INTERNAL ACCESS ROADS AND PARKING AND ASSOCIATED WORKS          Planning Officer: Claire Eckstein</vt:lpstr>
      <vt:lpstr>26/0831/FUL PLANNING APPLICATION</vt:lpstr>
      <vt:lpstr>26/0831/FUL PLANNING APPLICATION DETAILS</vt:lpstr>
      <vt:lpstr>26/0821/FUL COMPARISON WITH 22/0197/SCO</vt:lpstr>
      <vt:lpstr>Grounds for Possible Objection </vt:lpstr>
      <vt:lpstr>Overdevelopment and Adverse Impact on the Rural Character of the  East Stewartry National Scenic Area (ESNSA) </vt:lpstr>
      <vt:lpstr>Road Safety &amp; Increased Traffic</vt:lpstr>
      <vt:lpstr>Noise Disturbance</vt:lpstr>
      <vt:lpstr>Negative Impact on Biodiversity and the Environment</vt:lpstr>
      <vt:lpstr>Negative Impact on Biodiversity and the Environment continued</vt:lpstr>
      <vt:lpstr>Drainage Surface Water Runoff, Flood Risk and Sewerage</vt:lpstr>
      <vt:lpstr>Conclusion</vt:lpstr>
      <vt:lpstr>How to make Representations to DGC Planning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23/1426/FUL 200 Space Car Park Sandyhills Bay Holiday Park</dc:title>
  <dc:creator>Gordon Webster</dc:creator>
  <cp:lastModifiedBy>Gordon Webster</cp:lastModifiedBy>
  <cp:revision>45</cp:revision>
  <dcterms:created xsi:type="dcterms:W3CDTF">2023-09-20T07:24:08Z</dcterms:created>
  <dcterms:modified xsi:type="dcterms:W3CDTF">2026-06-20T12:38:49Z</dcterms:modified>
</cp:coreProperties>
</file>